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0" r:id="rId3"/>
  </p:sldIdLst>
  <p:sldSz cx="7561263" cy="10693400"/>
  <p:notesSz cx="6797675" cy="9926638"/>
  <p:defaultTextStyle>
    <a:defPPr>
      <a:defRPr lang="ja-JP"/>
    </a:defPPr>
    <a:lvl1pPr marL="0" algn="l" defTabSz="1042867" rtl="0" eaLnBrk="1" latinLnBrk="0" hangingPunct="1">
      <a:defRPr kumimoji="1" sz="2000" kern="1200">
        <a:solidFill>
          <a:schemeClr val="tx1"/>
        </a:solidFill>
        <a:latin typeface="+mn-lt"/>
        <a:ea typeface="+mn-ea"/>
        <a:cs typeface="+mn-cs"/>
      </a:defRPr>
    </a:lvl1pPr>
    <a:lvl2pPr marL="521432" algn="l" defTabSz="1042867" rtl="0" eaLnBrk="1" latinLnBrk="0" hangingPunct="1">
      <a:defRPr kumimoji="1" sz="2000" kern="1200">
        <a:solidFill>
          <a:schemeClr val="tx1"/>
        </a:solidFill>
        <a:latin typeface="+mn-lt"/>
        <a:ea typeface="+mn-ea"/>
        <a:cs typeface="+mn-cs"/>
      </a:defRPr>
    </a:lvl2pPr>
    <a:lvl3pPr marL="1042867" algn="l" defTabSz="1042867" rtl="0" eaLnBrk="1" latinLnBrk="0" hangingPunct="1">
      <a:defRPr kumimoji="1" sz="2000" kern="1200">
        <a:solidFill>
          <a:schemeClr val="tx1"/>
        </a:solidFill>
        <a:latin typeface="+mn-lt"/>
        <a:ea typeface="+mn-ea"/>
        <a:cs typeface="+mn-cs"/>
      </a:defRPr>
    </a:lvl3pPr>
    <a:lvl4pPr marL="1564300" algn="l" defTabSz="1042867" rtl="0" eaLnBrk="1" latinLnBrk="0" hangingPunct="1">
      <a:defRPr kumimoji="1" sz="2000" kern="1200">
        <a:solidFill>
          <a:schemeClr val="tx1"/>
        </a:solidFill>
        <a:latin typeface="+mn-lt"/>
        <a:ea typeface="+mn-ea"/>
        <a:cs typeface="+mn-cs"/>
      </a:defRPr>
    </a:lvl4pPr>
    <a:lvl5pPr marL="2085732" algn="l" defTabSz="1042867" rtl="0" eaLnBrk="1" latinLnBrk="0" hangingPunct="1">
      <a:defRPr kumimoji="1" sz="2000" kern="1200">
        <a:solidFill>
          <a:schemeClr val="tx1"/>
        </a:solidFill>
        <a:latin typeface="+mn-lt"/>
        <a:ea typeface="+mn-ea"/>
        <a:cs typeface="+mn-cs"/>
      </a:defRPr>
    </a:lvl5pPr>
    <a:lvl6pPr marL="2607167" algn="l" defTabSz="1042867" rtl="0" eaLnBrk="1" latinLnBrk="0" hangingPunct="1">
      <a:defRPr kumimoji="1" sz="2000" kern="1200">
        <a:solidFill>
          <a:schemeClr val="tx1"/>
        </a:solidFill>
        <a:latin typeface="+mn-lt"/>
        <a:ea typeface="+mn-ea"/>
        <a:cs typeface="+mn-cs"/>
      </a:defRPr>
    </a:lvl6pPr>
    <a:lvl7pPr marL="3128599" algn="l" defTabSz="1042867" rtl="0" eaLnBrk="1" latinLnBrk="0" hangingPunct="1">
      <a:defRPr kumimoji="1" sz="2000" kern="1200">
        <a:solidFill>
          <a:schemeClr val="tx1"/>
        </a:solidFill>
        <a:latin typeface="+mn-lt"/>
        <a:ea typeface="+mn-ea"/>
        <a:cs typeface="+mn-cs"/>
      </a:defRPr>
    </a:lvl7pPr>
    <a:lvl8pPr marL="3650032" algn="l" defTabSz="1042867" rtl="0" eaLnBrk="1" latinLnBrk="0" hangingPunct="1">
      <a:defRPr kumimoji="1" sz="2000" kern="1200">
        <a:solidFill>
          <a:schemeClr val="tx1"/>
        </a:solidFill>
        <a:latin typeface="+mn-lt"/>
        <a:ea typeface="+mn-ea"/>
        <a:cs typeface="+mn-cs"/>
      </a:defRPr>
    </a:lvl8pPr>
    <a:lvl9pPr marL="4171466" algn="l" defTabSz="1042867"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9">
          <p15:clr>
            <a:srgbClr val="A4A3A4"/>
          </p15:clr>
        </p15:guide>
        <p15:guide id="2" orient="horz" pos="6726">
          <p15:clr>
            <a:srgbClr val="A4A3A4"/>
          </p15:clr>
        </p15:guide>
        <p15:guide id="3" orient="horz" pos="3369">
          <p15:clr>
            <a:srgbClr val="A4A3A4"/>
          </p15:clr>
        </p15:guide>
        <p15:guide id="4" orient="horz" pos="10">
          <p15:clr>
            <a:srgbClr val="A4A3A4"/>
          </p15:clr>
        </p15:guide>
        <p15:guide id="5" orient="horz" pos="1146">
          <p15:clr>
            <a:srgbClr val="A4A3A4"/>
          </p15:clr>
        </p15:guide>
        <p15:guide id="6" orient="horz" pos="4457">
          <p15:clr>
            <a:srgbClr val="A4A3A4"/>
          </p15:clr>
        </p15:guide>
        <p15:guide id="7" orient="horz" pos="5590">
          <p15:clr>
            <a:srgbClr val="A4A3A4"/>
          </p15:clr>
        </p15:guide>
        <p15:guide id="8"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E5FF"/>
    <a:srgbClr val="0033CC"/>
    <a:srgbClr val="FFEBFF"/>
    <a:srgbClr val="FFFFE7"/>
    <a:srgbClr val="F3FAFF"/>
    <a:srgbClr val="E5F5FF"/>
    <a:srgbClr val="FFFFFF"/>
    <a:srgbClr val="FFD9FF"/>
    <a:srgbClr val="FFF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56" autoAdjust="0"/>
    <p:restoredTop sz="94660"/>
  </p:normalViewPr>
  <p:slideViewPr>
    <p:cSldViewPr snapToGrid="0" showGuides="1">
      <p:cViewPr>
        <p:scale>
          <a:sx n="69" d="100"/>
          <a:sy n="69" d="100"/>
        </p:scale>
        <p:origin x="1944" y="-1074"/>
      </p:cViewPr>
      <p:guideLst>
        <p:guide orient="horz" pos="2279"/>
        <p:guide orient="horz" pos="6726"/>
        <p:guide orient="horz" pos="3369"/>
        <p:guide orient="horz" pos="10"/>
        <p:guide orient="horz" pos="1146"/>
        <p:guide orient="horz" pos="4457"/>
        <p:guide orient="horz" pos="5590"/>
        <p:guide pos="2382"/>
      </p:guideLst>
    </p:cSldViewPr>
  </p:slideViewPr>
  <p:notesTextViewPr>
    <p:cViewPr>
      <p:scale>
        <a:sx n="1" d="1"/>
        <a:sy n="1" d="1"/>
      </p:scale>
      <p:origin x="0" y="0"/>
    </p:cViewPr>
  </p:notesTextViewPr>
  <p:sorterViewPr>
    <p:cViewPr>
      <p:scale>
        <a:sx n="170" d="100"/>
        <a:sy n="1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7501" cy="497347"/>
          </a:xfrm>
          <a:prstGeom prst="rect">
            <a:avLst/>
          </a:prstGeom>
        </p:spPr>
        <p:txBody>
          <a:bodyPr vert="horz" lIns="201553" tIns="100775" rIns="201553" bIns="100775" rtlCol="0"/>
          <a:lstStyle>
            <a:lvl1pPr algn="l">
              <a:defRPr sz="2600"/>
            </a:lvl1pPr>
          </a:lstStyle>
          <a:p>
            <a:endParaRPr kumimoji="1" lang="ja-JP" altLang="en-US"/>
          </a:p>
        </p:txBody>
      </p:sp>
      <p:sp>
        <p:nvSpPr>
          <p:cNvPr id="3" name="日付プレースホルダー 2"/>
          <p:cNvSpPr>
            <a:spLocks noGrp="1"/>
          </p:cNvSpPr>
          <p:nvPr>
            <p:ph type="dt" idx="1"/>
          </p:nvPr>
        </p:nvSpPr>
        <p:spPr>
          <a:xfrm>
            <a:off x="3850174" y="1"/>
            <a:ext cx="2947501" cy="497347"/>
          </a:xfrm>
          <a:prstGeom prst="rect">
            <a:avLst/>
          </a:prstGeom>
        </p:spPr>
        <p:txBody>
          <a:bodyPr vert="horz" lIns="201553" tIns="100775" rIns="201553" bIns="100775" rtlCol="0"/>
          <a:lstStyle>
            <a:lvl1pPr algn="r">
              <a:defRPr sz="2600"/>
            </a:lvl1pPr>
          </a:lstStyle>
          <a:p>
            <a:fld id="{6658676E-97EF-44E5-A799-2CCF032E8B18}" type="datetimeFigureOut">
              <a:rPr kumimoji="1" lang="ja-JP" altLang="en-US" smtClean="0"/>
              <a:t>2021/8/3</a:t>
            </a:fld>
            <a:endParaRPr kumimoji="1" lang="ja-JP" altLang="en-US"/>
          </a:p>
        </p:txBody>
      </p:sp>
      <p:sp>
        <p:nvSpPr>
          <p:cNvPr id="4" name="スライド イメージ プレースホルダー 3"/>
          <p:cNvSpPr>
            <a:spLocks noGrp="1" noRot="1" noChangeAspect="1"/>
          </p:cNvSpPr>
          <p:nvPr>
            <p:ph type="sldImg" idx="2"/>
          </p:nvPr>
        </p:nvSpPr>
        <p:spPr>
          <a:xfrm>
            <a:off x="2085975" y="744538"/>
            <a:ext cx="2628900" cy="3719512"/>
          </a:xfrm>
          <a:prstGeom prst="rect">
            <a:avLst/>
          </a:prstGeom>
          <a:noFill/>
          <a:ln w="12700">
            <a:solidFill>
              <a:prstClr val="black"/>
            </a:solidFill>
          </a:ln>
        </p:spPr>
        <p:txBody>
          <a:bodyPr vert="horz" lIns="201553" tIns="100775" rIns="201553" bIns="100775" rtlCol="0" anchor="ctr"/>
          <a:lstStyle/>
          <a:p>
            <a:endParaRPr lang="ja-JP" altLang="en-US"/>
          </a:p>
        </p:txBody>
      </p:sp>
      <p:sp>
        <p:nvSpPr>
          <p:cNvPr id="5" name="ノート プレースホルダー 4"/>
          <p:cNvSpPr>
            <a:spLocks noGrp="1"/>
          </p:cNvSpPr>
          <p:nvPr>
            <p:ph type="body" sz="quarter" idx="3"/>
          </p:nvPr>
        </p:nvSpPr>
        <p:spPr>
          <a:xfrm>
            <a:off x="681612" y="4716337"/>
            <a:ext cx="5438139" cy="4465972"/>
          </a:xfrm>
          <a:prstGeom prst="rect">
            <a:avLst/>
          </a:prstGeom>
        </p:spPr>
        <p:txBody>
          <a:bodyPr vert="horz" lIns="201553" tIns="100775" rIns="201553" bIns="1007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294"/>
            <a:ext cx="2947501" cy="493963"/>
          </a:xfrm>
          <a:prstGeom prst="rect">
            <a:avLst/>
          </a:prstGeom>
        </p:spPr>
        <p:txBody>
          <a:bodyPr vert="horz" lIns="201553" tIns="100775" rIns="201553" bIns="100775" rtlCol="0" anchor="b"/>
          <a:lstStyle>
            <a:lvl1pPr algn="l">
              <a:defRPr sz="2600"/>
            </a:lvl1pPr>
          </a:lstStyle>
          <a:p>
            <a:endParaRPr kumimoji="1" lang="ja-JP" altLang="en-US"/>
          </a:p>
        </p:txBody>
      </p:sp>
      <p:sp>
        <p:nvSpPr>
          <p:cNvPr id="7" name="スライド番号プレースホルダー 6"/>
          <p:cNvSpPr>
            <a:spLocks noGrp="1"/>
          </p:cNvSpPr>
          <p:nvPr>
            <p:ph type="sldNum" sz="quarter" idx="5"/>
          </p:nvPr>
        </p:nvSpPr>
        <p:spPr>
          <a:xfrm>
            <a:off x="3850174" y="9429294"/>
            <a:ext cx="2947501" cy="493963"/>
          </a:xfrm>
          <a:prstGeom prst="rect">
            <a:avLst/>
          </a:prstGeom>
        </p:spPr>
        <p:txBody>
          <a:bodyPr vert="horz" lIns="201553" tIns="100775" rIns="201553" bIns="100775" rtlCol="0" anchor="b"/>
          <a:lstStyle>
            <a:lvl1pPr algn="r">
              <a:defRPr sz="2600"/>
            </a:lvl1pPr>
          </a:lstStyle>
          <a:p>
            <a:fld id="{3A6D05D9-C684-4E1B-88D9-CF57E6C6EFA8}" type="slidenum">
              <a:rPr kumimoji="1" lang="ja-JP" altLang="en-US" smtClean="0"/>
              <a:t>‹#›</a:t>
            </a:fld>
            <a:endParaRPr kumimoji="1" lang="ja-JP" altLang="en-US"/>
          </a:p>
        </p:txBody>
      </p:sp>
    </p:spTree>
    <p:extLst>
      <p:ext uri="{BB962C8B-B14F-4D97-AF65-F5344CB8AC3E}">
        <p14:creationId xmlns:p14="http://schemas.microsoft.com/office/powerpoint/2010/main" val="33827727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A6D05D9-C684-4E1B-88D9-CF57E6C6EFA8}" type="slidenum">
              <a:rPr kumimoji="1" lang="ja-JP" altLang="en-US" smtClean="0"/>
              <a:t>1</a:t>
            </a:fld>
            <a:endParaRPr kumimoji="1" lang="ja-JP" altLang="en-US"/>
          </a:p>
        </p:txBody>
      </p:sp>
    </p:spTree>
    <p:extLst>
      <p:ext uri="{BB962C8B-B14F-4D97-AF65-F5344CB8AC3E}">
        <p14:creationId xmlns:p14="http://schemas.microsoft.com/office/powerpoint/2010/main" val="1911435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スライド1">
    <p:spTree>
      <p:nvGrpSpPr>
        <p:cNvPr id="1" name=""/>
        <p:cNvGrpSpPr/>
        <p:nvPr/>
      </p:nvGrpSpPr>
      <p:grpSpPr>
        <a:xfrm>
          <a:off x="0" y="0"/>
          <a:ext cx="0" cy="0"/>
          <a:chOff x="0" y="0"/>
          <a:chExt cx="0" cy="0"/>
        </a:xfrm>
      </p:grpSpPr>
      <p:sp>
        <p:nvSpPr>
          <p:cNvPr id="14" name="図プレースホルダー 13"/>
          <p:cNvSpPr>
            <a:spLocks noGrp="1"/>
          </p:cNvSpPr>
          <p:nvPr>
            <p:ph type="pic" sz="quarter" idx="10" hasCustomPrompt="1"/>
          </p:nvPr>
        </p:nvSpPr>
        <p:spPr>
          <a:xfrm>
            <a:off x="871256" y="4598843"/>
            <a:ext cx="5819557" cy="2888299"/>
          </a:xfrm>
          <a:blipFill dpi="0" rotWithShape="1">
            <a:blip r:embed="rId2" cstate="print">
              <a:duotone>
                <a:schemeClr val="bg2">
                  <a:shade val="45000"/>
                  <a:satMod val="135000"/>
                </a:schemeClr>
                <a:prstClr val="white"/>
              </a:duotone>
              <a:extLst>
                <a:ext uri="{28A0092B-C50C-407E-A947-70E740481C1C}">
                  <a14:useLocalDpi xmlns:a14="http://schemas.microsoft.com/office/drawing/2010/main"/>
                </a:ext>
              </a:extLst>
            </a:blip>
            <a:srcRect/>
            <a:stretch>
              <a:fillRect t="-1000" b="-11000"/>
            </a:stretch>
          </a:blipFill>
        </p:spPr>
        <p:txBody>
          <a:bodyPr>
            <a:normAutofit/>
          </a:bodyPr>
          <a:lstStyle>
            <a:lvl1pPr marL="0" indent="0">
              <a:buNone/>
              <a:defRPr sz="3300">
                <a:solidFill>
                  <a:srgbClr val="FF0000"/>
                </a:solidFill>
              </a:defRPr>
            </a:lvl1pPr>
          </a:lstStyle>
          <a:p>
            <a:r>
              <a:rPr kumimoji="1" lang="ja-JP" altLang="en-US" dirty="0"/>
              <a:t>写真を追加する</a:t>
            </a:r>
          </a:p>
        </p:txBody>
      </p:sp>
    </p:spTree>
    <p:extLst>
      <p:ext uri="{BB962C8B-B14F-4D97-AF65-F5344CB8AC3E}">
        <p14:creationId xmlns:p14="http://schemas.microsoft.com/office/powerpoint/2010/main" val="4283720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スライド2">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938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60582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7284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5" y="428233"/>
            <a:ext cx="6805137" cy="1782235"/>
          </a:xfrm>
          <a:prstGeom prst="rect">
            <a:avLst/>
          </a:prstGeom>
        </p:spPr>
        <p:txBody>
          <a:bodyPr vert="horz" lIns="104287" tIns="52143" rIns="104287" bIns="5214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495128"/>
            <a:ext cx="6805137" cy="7057150"/>
          </a:xfrm>
          <a:prstGeom prst="rect">
            <a:avLst/>
          </a:prstGeom>
        </p:spPr>
        <p:txBody>
          <a:bodyPr vert="horz" lIns="104287" tIns="52143" rIns="104287" bIns="5214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5" y="9911200"/>
            <a:ext cx="1764295" cy="569323"/>
          </a:xfrm>
          <a:prstGeom prst="rect">
            <a:avLst/>
          </a:prstGeom>
        </p:spPr>
        <p:txBody>
          <a:bodyPr vert="horz" lIns="104287" tIns="52143" rIns="104287" bIns="52143" rtlCol="0" anchor="ctr"/>
          <a:lstStyle>
            <a:lvl1pPr algn="l">
              <a:defRPr sz="1400">
                <a:solidFill>
                  <a:schemeClr val="tx1">
                    <a:tint val="75000"/>
                  </a:schemeClr>
                </a:solidFill>
                <a:latin typeface="メイリオ" pitchFamily="50" charset="-128"/>
                <a:ea typeface="メイリオ" pitchFamily="50" charset="-128"/>
                <a:cs typeface="メイリオ" pitchFamily="50" charset="-128"/>
              </a:defRPr>
            </a:lvl1pPr>
          </a:lstStyle>
          <a:p>
            <a:fld id="{D7F4BE5E-49AD-4A1F-899F-27EDDE3EAFD8}" type="datetimeFigureOut">
              <a:rPr lang="ja-JP" altLang="en-US" smtClean="0"/>
              <a:pPr/>
              <a:t>2021/8/3</a:t>
            </a:fld>
            <a:endParaRPr lang="ja-JP" altLang="en-US"/>
          </a:p>
        </p:txBody>
      </p:sp>
      <p:sp>
        <p:nvSpPr>
          <p:cNvPr id="5" name="フッター プレースホルダー 4"/>
          <p:cNvSpPr>
            <a:spLocks noGrp="1"/>
          </p:cNvSpPr>
          <p:nvPr>
            <p:ph type="ftr" sz="quarter" idx="3"/>
          </p:nvPr>
        </p:nvSpPr>
        <p:spPr>
          <a:xfrm>
            <a:off x="2583433" y="9911200"/>
            <a:ext cx="2394401" cy="569323"/>
          </a:xfrm>
          <a:prstGeom prst="rect">
            <a:avLst/>
          </a:prstGeom>
        </p:spPr>
        <p:txBody>
          <a:bodyPr vert="horz" lIns="104287" tIns="52143" rIns="104287" bIns="52143" rtlCol="0" anchor="ctr"/>
          <a:lstStyle>
            <a:lvl1pPr algn="ctr">
              <a:defRPr sz="1400">
                <a:solidFill>
                  <a:schemeClr val="tx1">
                    <a:tint val="75000"/>
                  </a:schemeClr>
                </a:solidFill>
                <a:latin typeface="メイリオ" pitchFamily="50" charset="-128"/>
                <a:ea typeface="メイリオ" pitchFamily="50" charset="-128"/>
                <a:cs typeface="メイリオ" pitchFamily="50" charset="-128"/>
              </a:defRPr>
            </a:lvl1pPr>
          </a:lstStyle>
          <a:p>
            <a:endParaRPr lang="ja-JP" altLang="en-US"/>
          </a:p>
        </p:txBody>
      </p:sp>
      <p:sp>
        <p:nvSpPr>
          <p:cNvPr id="6" name="スライド番号プレースホルダー 5"/>
          <p:cNvSpPr>
            <a:spLocks noGrp="1"/>
          </p:cNvSpPr>
          <p:nvPr>
            <p:ph type="sldNum" sz="quarter" idx="4"/>
          </p:nvPr>
        </p:nvSpPr>
        <p:spPr>
          <a:xfrm>
            <a:off x="5418907" y="9911200"/>
            <a:ext cx="1764295" cy="569323"/>
          </a:xfrm>
          <a:prstGeom prst="rect">
            <a:avLst/>
          </a:prstGeom>
        </p:spPr>
        <p:txBody>
          <a:bodyPr vert="horz" lIns="104287" tIns="52143" rIns="104287" bIns="52143" rtlCol="0" anchor="ctr"/>
          <a:lstStyle>
            <a:lvl1pPr algn="r">
              <a:defRPr sz="1400">
                <a:solidFill>
                  <a:schemeClr val="tx1">
                    <a:tint val="75000"/>
                  </a:schemeClr>
                </a:solidFill>
                <a:latin typeface="メイリオ" pitchFamily="50" charset="-128"/>
                <a:ea typeface="メイリオ" pitchFamily="50" charset="-128"/>
                <a:cs typeface="メイリオ" pitchFamily="50" charset="-128"/>
              </a:defRPr>
            </a:lvl1pPr>
          </a:lstStyle>
          <a:p>
            <a:fld id="{332BD8D6-8B9A-449D-A6F9-F5811F654A4C}" type="slidenum">
              <a:rPr lang="ja-JP" altLang="en-US" smtClean="0"/>
              <a:pPr/>
              <a:t>‹#›</a:t>
            </a:fld>
            <a:endParaRPr lang="ja-JP" altLang="en-US"/>
          </a:p>
        </p:txBody>
      </p:sp>
    </p:spTree>
    <p:extLst>
      <p:ext uri="{BB962C8B-B14F-4D97-AF65-F5344CB8AC3E}">
        <p14:creationId xmlns:p14="http://schemas.microsoft.com/office/powerpoint/2010/main" val="2719694039"/>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Lst>
  <p:txStyles>
    <p:titleStyle>
      <a:lvl1pPr algn="ctr" defTabSz="1042867" rtl="0" eaLnBrk="1" latinLnBrk="0" hangingPunct="1">
        <a:spcBef>
          <a:spcPct val="0"/>
        </a:spcBef>
        <a:buNone/>
        <a:defRPr kumimoji="1" sz="4900" kern="1200">
          <a:solidFill>
            <a:schemeClr val="tx1"/>
          </a:solidFill>
          <a:latin typeface="メイリオ" pitchFamily="50" charset="-128"/>
          <a:ea typeface="メイリオ" pitchFamily="50" charset="-128"/>
          <a:cs typeface="メイリオ" pitchFamily="50" charset="-128"/>
        </a:defRPr>
      </a:lvl1pPr>
    </p:titleStyle>
    <p:bodyStyle>
      <a:lvl1pPr marL="391076" indent="-391076" algn="l" defTabSz="1042867" rtl="0" eaLnBrk="1" latinLnBrk="0" hangingPunct="1">
        <a:spcBef>
          <a:spcPct val="20000"/>
        </a:spcBef>
        <a:buFont typeface="Arial" pitchFamily="34" charset="0"/>
        <a:buChar char="•"/>
        <a:defRPr kumimoji="1" sz="3700" kern="1200">
          <a:solidFill>
            <a:schemeClr val="tx1"/>
          </a:solidFill>
          <a:latin typeface="メイリオ" pitchFamily="50" charset="-128"/>
          <a:ea typeface="メイリオ" pitchFamily="50" charset="-128"/>
          <a:cs typeface="メイリオ" pitchFamily="50" charset="-128"/>
        </a:defRPr>
      </a:lvl1pPr>
      <a:lvl2pPr marL="847329" indent="-325897" algn="l" defTabSz="1042867" rtl="0" eaLnBrk="1" latinLnBrk="0" hangingPunct="1">
        <a:spcBef>
          <a:spcPct val="20000"/>
        </a:spcBef>
        <a:buFont typeface="Arial" pitchFamily="34" charset="0"/>
        <a:buChar char="–"/>
        <a:defRPr kumimoji="1" sz="3300" kern="1200">
          <a:solidFill>
            <a:schemeClr val="tx1"/>
          </a:solidFill>
          <a:latin typeface="メイリオ" pitchFamily="50" charset="-128"/>
          <a:ea typeface="メイリオ" pitchFamily="50" charset="-128"/>
          <a:cs typeface="メイリオ" pitchFamily="50" charset="-128"/>
        </a:defRPr>
      </a:lvl2pPr>
      <a:lvl3pPr marL="1303582" indent="-260717" algn="l" defTabSz="1042867" rtl="0" eaLnBrk="1" latinLnBrk="0" hangingPunct="1">
        <a:spcBef>
          <a:spcPct val="20000"/>
        </a:spcBef>
        <a:buFont typeface="Arial" pitchFamily="34" charset="0"/>
        <a:buChar char="•"/>
        <a:defRPr kumimoji="1" sz="2700" kern="1200">
          <a:solidFill>
            <a:schemeClr val="tx1"/>
          </a:solidFill>
          <a:latin typeface="メイリオ" pitchFamily="50" charset="-128"/>
          <a:ea typeface="メイリオ" pitchFamily="50" charset="-128"/>
          <a:cs typeface="メイリオ" pitchFamily="50" charset="-128"/>
        </a:defRPr>
      </a:lvl3pPr>
      <a:lvl4pPr marL="1825017"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4pPr>
      <a:lvl5pPr marL="2346449" indent="-260717" algn="l" defTabSz="1042867" rtl="0" eaLnBrk="1" latinLnBrk="0" hangingPunct="1">
        <a:spcBef>
          <a:spcPct val="20000"/>
        </a:spcBef>
        <a:buFont typeface="Arial" pitchFamily="34" charset="0"/>
        <a:buChar char="»"/>
        <a:defRPr kumimoji="1" sz="2200" kern="1200">
          <a:solidFill>
            <a:schemeClr val="tx1"/>
          </a:solidFill>
          <a:latin typeface="メイリオ" pitchFamily="50" charset="-128"/>
          <a:ea typeface="メイリオ" pitchFamily="50" charset="-128"/>
          <a:cs typeface="メイリオ" pitchFamily="50" charset="-128"/>
        </a:defRPr>
      </a:lvl5pPr>
      <a:lvl6pPr marL="2867882"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389316"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910749"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432181" indent="-260717" algn="l" defTabSz="1042867"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42867" rtl="0" eaLnBrk="1" latinLnBrk="0" hangingPunct="1">
        <a:defRPr kumimoji="1" sz="2000" kern="1200">
          <a:solidFill>
            <a:schemeClr val="tx1"/>
          </a:solidFill>
          <a:latin typeface="+mn-lt"/>
          <a:ea typeface="+mn-ea"/>
          <a:cs typeface="+mn-cs"/>
        </a:defRPr>
      </a:lvl1pPr>
      <a:lvl2pPr marL="521432" algn="l" defTabSz="1042867" rtl="0" eaLnBrk="1" latinLnBrk="0" hangingPunct="1">
        <a:defRPr kumimoji="1" sz="2000" kern="1200">
          <a:solidFill>
            <a:schemeClr val="tx1"/>
          </a:solidFill>
          <a:latin typeface="+mn-lt"/>
          <a:ea typeface="+mn-ea"/>
          <a:cs typeface="+mn-cs"/>
        </a:defRPr>
      </a:lvl2pPr>
      <a:lvl3pPr marL="1042867" algn="l" defTabSz="1042867" rtl="0" eaLnBrk="1" latinLnBrk="0" hangingPunct="1">
        <a:defRPr kumimoji="1" sz="2000" kern="1200">
          <a:solidFill>
            <a:schemeClr val="tx1"/>
          </a:solidFill>
          <a:latin typeface="+mn-lt"/>
          <a:ea typeface="+mn-ea"/>
          <a:cs typeface="+mn-cs"/>
        </a:defRPr>
      </a:lvl3pPr>
      <a:lvl4pPr marL="1564300" algn="l" defTabSz="1042867" rtl="0" eaLnBrk="1" latinLnBrk="0" hangingPunct="1">
        <a:defRPr kumimoji="1" sz="2000" kern="1200">
          <a:solidFill>
            <a:schemeClr val="tx1"/>
          </a:solidFill>
          <a:latin typeface="+mn-lt"/>
          <a:ea typeface="+mn-ea"/>
          <a:cs typeface="+mn-cs"/>
        </a:defRPr>
      </a:lvl4pPr>
      <a:lvl5pPr marL="2085732" algn="l" defTabSz="1042867" rtl="0" eaLnBrk="1" latinLnBrk="0" hangingPunct="1">
        <a:defRPr kumimoji="1" sz="2000" kern="1200">
          <a:solidFill>
            <a:schemeClr val="tx1"/>
          </a:solidFill>
          <a:latin typeface="+mn-lt"/>
          <a:ea typeface="+mn-ea"/>
          <a:cs typeface="+mn-cs"/>
        </a:defRPr>
      </a:lvl5pPr>
      <a:lvl6pPr marL="2607167" algn="l" defTabSz="1042867" rtl="0" eaLnBrk="1" latinLnBrk="0" hangingPunct="1">
        <a:defRPr kumimoji="1" sz="2000" kern="1200">
          <a:solidFill>
            <a:schemeClr val="tx1"/>
          </a:solidFill>
          <a:latin typeface="+mn-lt"/>
          <a:ea typeface="+mn-ea"/>
          <a:cs typeface="+mn-cs"/>
        </a:defRPr>
      </a:lvl6pPr>
      <a:lvl7pPr marL="3128599" algn="l" defTabSz="1042867" rtl="0" eaLnBrk="1" latinLnBrk="0" hangingPunct="1">
        <a:defRPr kumimoji="1" sz="2000" kern="1200">
          <a:solidFill>
            <a:schemeClr val="tx1"/>
          </a:solidFill>
          <a:latin typeface="+mn-lt"/>
          <a:ea typeface="+mn-ea"/>
          <a:cs typeface="+mn-cs"/>
        </a:defRPr>
      </a:lvl7pPr>
      <a:lvl8pPr marL="3650032" algn="l" defTabSz="1042867" rtl="0" eaLnBrk="1" latinLnBrk="0" hangingPunct="1">
        <a:defRPr kumimoji="1" sz="2000" kern="1200">
          <a:solidFill>
            <a:schemeClr val="tx1"/>
          </a:solidFill>
          <a:latin typeface="+mn-lt"/>
          <a:ea typeface="+mn-ea"/>
          <a:cs typeface="+mn-cs"/>
        </a:defRPr>
      </a:lvl8pPr>
      <a:lvl9pPr marL="4171466" algn="l" defTabSz="1042867"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正方形/長方形 14"/>
          <p:cNvSpPr/>
          <p:nvPr/>
        </p:nvSpPr>
        <p:spPr>
          <a:xfrm>
            <a:off x="1" y="0"/>
            <a:ext cx="7561262" cy="10693400"/>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lIns="186922" tIns="93461" rIns="186922" bIns="93461" rtlCol="0" anchor="ctr"/>
          <a:lstStyle/>
          <a:p>
            <a:pPr algn="ctr"/>
            <a:endParaRPr kumimoji="1" lang="ja-JP" altLang="en-US"/>
          </a:p>
        </p:txBody>
      </p:sp>
      <p:sp>
        <p:nvSpPr>
          <p:cNvPr id="16" name="角丸四角形 15"/>
          <p:cNvSpPr/>
          <p:nvPr/>
        </p:nvSpPr>
        <p:spPr>
          <a:xfrm>
            <a:off x="488883" y="473109"/>
            <a:ext cx="6583496" cy="9678200"/>
          </a:xfrm>
          <a:prstGeom prst="roundRect">
            <a:avLst>
              <a:gd name="adj" fmla="val 277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3"/>
          <p:cNvSpPr/>
          <p:nvPr/>
        </p:nvSpPr>
        <p:spPr>
          <a:xfrm>
            <a:off x="0" y="-21773"/>
            <a:ext cx="5964762" cy="2736108"/>
          </a:xfrm>
          <a:custGeom>
            <a:avLst/>
            <a:gdLst/>
            <a:ahLst/>
            <a:cxnLst/>
            <a:rect l="l" t="t" r="r" b="b"/>
            <a:pathLst>
              <a:path w="5964762" h="2736108">
                <a:moveTo>
                  <a:pt x="5506376" y="0"/>
                </a:moveTo>
                <a:lnTo>
                  <a:pt x="5964762" y="0"/>
                </a:lnTo>
                <a:cubicBezTo>
                  <a:pt x="5934022" y="331292"/>
                  <a:pt x="5837561" y="663065"/>
                  <a:pt x="5673838" y="982392"/>
                </a:cubicBezTo>
                <a:cubicBezTo>
                  <a:pt x="4898148" y="2495282"/>
                  <a:pt x="2906376" y="3155886"/>
                  <a:pt x="1225087" y="2457891"/>
                </a:cubicBezTo>
                <a:cubicBezTo>
                  <a:pt x="727800" y="2251440"/>
                  <a:pt x="313374" y="1949256"/>
                  <a:pt x="0" y="1584558"/>
                </a:cubicBezTo>
                <a:lnTo>
                  <a:pt x="0" y="1360821"/>
                </a:lnTo>
                <a:cubicBezTo>
                  <a:pt x="253119" y="1575739"/>
                  <a:pt x="549441" y="1757328"/>
                  <a:pt x="883058" y="1895830"/>
                </a:cubicBezTo>
                <a:cubicBezTo>
                  <a:pt x="2564347" y="2593825"/>
                  <a:pt x="4556119" y="1933221"/>
                  <a:pt x="5331806" y="420331"/>
                </a:cubicBezTo>
                <a:cubicBezTo>
                  <a:pt x="5402614" y="282230"/>
                  <a:pt x="5460840" y="141800"/>
                  <a:pt x="5506376" y="0"/>
                </a:cubicBezTo>
                <a:close/>
              </a:path>
            </a:pathLst>
          </a:custGeom>
          <a:solidFill>
            <a:srgbClr val="FFE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3"/>
          <p:cNvSpPr/>
          <p:nvPr/>
        </p:nvSpPr>
        <p:spPr>
          <a:xfrm>
            <a:off x="0" y="0"/>
            <a:ext cx="5281946" cy="1964614"/>
          </a:xfrm>
          <a:custGeom>
            <a:avLst/>
            <a:gdLst/>
            <a:ahLst/>
            <a:cxnLst/>
            <a:rect l="l" t="t" r="r" b="b"/>
            <a:pathLst>
              <a:path w="5281946" h="1964614">
                <a:moveTo>
                  <a:pt x="4951860" y="0"/>
                </a:moveTo>
                <a:lnTo>
                  <a:pt x="5281946" y="0"/>
                </a:lnTo>
                <a:cubicBezTo>
                  <a:pt x="4995677" y="1121886"/>
                  <a:pt x="3747576" y="1964614"/>
                  <a:pt x="2252028" y="1964614"/>
                </a:cubicBezTo>
                <a:cubicBezTo>
                  <a:pt x="1592889" y="1964614"/>
                  <a:pt x="981813" y="1800916"/>
                  <a:pt x="480662" y="1520574"/>
                </a:cubicBezTo>
                <a:cubicBezTo>
                  <a:pt x="292324" y="1384772"/>
                  <a:pt x="130607" y="1230448"/>
                  <a:pt x="0" y="1060888"/>
                </a:cubicBezTo>
                <a:lnTo>
                  <a:pt x="0" y="941179"/>
                </a:lnTo>
                <a:cubicBezTo>
                  <a:pt x="251169" y="1166279"/>
                  <a:pt x="564913" y="1352962"/>
                  <a:pt x="930190" y="1487015"/>
                </a:cubicBezTo>
                <a:cubicBezTo>
                  <a:pt x="2388839" y="2022329"/>
                  <a:pt x="4116856" y="1515692"/>
                  <a:pt x="4789826" y="355410"/>
                </a:cubicBezTo>
                <a:cubicBezTo>
                  <a:pt x="4857409" y="238889"/>
                  <a:pt x="4911782" y="120206"/>
                  <a:pt x="4951860" y="0"/>
                </a:cubicBezTo>
                <a:close/>
              </a:path>
            </a:pathLst>
          </a:custGeom>
          <a:solidFill>
            <a:srgbClr val="FFE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91426" y="2709219"/>
            <a:ext cx="5926741" cy="1453196"/>
          </a:xfrm>
          <a:prstGeom prst="rect">
            <a:avLst/>
          </a:prstGeom>
          <a:noFill/>
        </p:spPr>
        <p:txBody>
          <a:bodyPr wrap="square" lIns="186922" tIns="93461" rIns="186922" bIns="93461" rtlCol="0">
            <a:spAutoFit/>
          </a:bodyPr>
          <a:lstStyle/>
          <a:p>
            <a:pPr algn="just">
              <a:lnSpc>
                <a:spcPts val="2000"/>
              </a:lnSpc>
            </a:pPr>
            <a:r>
              <a:rPr lang="ja-JP" altLang="en-US" sz="1100" dirty="0">
                <a:solidFill>
                  <a:schemeClr val="accent6">
                    <a:lumMod val="50000"/>
                  </a:schemeClr>
                </a:solidFill>
                <a:latin typeface="メイリオ" pitchFamily="50" charset="-128"/>
                <a:ea typeface="メイリオ" pitchFamily="50" charset="-128"/>
                <a:cs typeface="メイリオ" pitchFamily="50" charset="-128"/>
              </a:rPr>
              <a:t>　精神障害者が安定して働くことができるように、東京都では「医療機関連携コーディネーター</a:t>
            </a:r>
            <a:r>
              <a:rPr lang="en-US" altLang="ja-JP" sz="1100" baseline="30000" dirty="0">
                <a:solidFill>
                  <a:schemeClr val="accent6">
                    <a:lumMod val="50000"/>
                  </a:schemeClr>
                </a:solidFill>
                <a:latin typeface="メイリオ" pitchFamily="50" charset="-128"/>
                <a:ea typeface="メイリオ" pitchFamily="50" charset="-128"/>
                <a:cs typeface="メイリオ" pitchFamily="50" charset="-128"/>
              </a:rPr>
              <a:t> </a:t>
            </a:r>
            <a:r>
              <a:rPr lang="ja-JP" altLang="en-US" sz="1100" dirty="0">
                <a:solidFill>
                  <a:schemeClr val="accent6">
                    <a:lumMod val="50000"/>
                  </a:schemeClr>
                </a:solidFill>
                <a:latin typeface="メイリオ" pitchFamily="50" charset="-128"/>
                <a:ea typeface="メイリオ" pitchFamily="50" charset="-128"/>
                <a:cs typeface="メイリオ" pitchFamily="50" charset="-128"/>
              </a:rPr>
              <a:t>」を新設し、医療機関と支援機関が連携して就労支援をさらに充実させることになりました。このセミナーでは、病気とつきあいながら働き続けてきた当事者のインタビューと、就労支援サービスおよび医療機関連携コーディネーターについてわかりやすく解説します。</a:t>
            </a:r>
            <a:endParaRPr lang="ja-JP" altLang="en-US" sz="700" dirty="0">
              <a:solidFill>
                <a:schemeClr val="accent6">
                  <a:lumMod val="50000"/>
                </a:schemeClr>
              </a:solidFill>
              <a:latin typeface="メイリオ" pitchFamily="50" charset="-128"/>
              <a:ea typeface="メイリオ" pitchFamily="50" charset="-128"/>
              <a:cs typeface="メイリオ" pitchFamily="50" charset="-128"/>
            </a:endParaRPr>
          </a:p>
        </p:txBody>
      </p:sp>
      <p:sp>
        <p:nvSpPr>
          <p:cNvPr id="14" name="角丸四角形 13"/>
          <p:cNvSpPr/>
          <p:nvPr/>
        </p:nvSpPr>
        <p:spPr>
          <a:xfrm>
            <a:off x="1122536" y="7349313"/>
            <a:ext cx="5495632" cy="1242342"/>
          </a:xfrm>
          <a:prstGeom prst="roundRect">
            <a:avLst>
              <a:gd name="adj" fmla="val 6185"/>
            </a:avLst>
          </a:prstGeom>
          <a:blipFill>
            <a:blip r:embed="rId4"/>
            <a:tile tx="0" ty="0" sx="100000" sy="100000" flip="none" algn="tl"/>
          </a:blipFill>
          <a:ln w="19050">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400" b="1"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東京都精神障害者就労定着連携促進事業</a:t>
            </a:r>
            <a:endParaRPr lang="en-US" altLang="ja-JP" sz="1400" b="1"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このセミナーは、東京都福祉保健局による「精神障害者就労定着連携促進事業」の一環として実施するものです。医療従事者向けの講座のほか、当事者向けの講座、障害者雇用企業の見学、就労支援機関の見学も併せて実施いたします。ご興味のある方は、医療機関連携コーディネーターまでお問い合わせください。</a:t>
            </a:r>
            <a:endParaRPr lang="en-US" altLang="ja-JP" sz="1100"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666747" y="2199543"/>
            <a:ext cx="6391486" cy="701708"/>
          </a:xfrm>
          <a:prstGeom prst="rect">
            <a:avLst/>
          </a:prstGeom>
          <a:noFill/>
        </p:spPr>
        <p:txBody>
          <a:bodyPr wrap="square" lIns="186922" tIns="93461" rIns="186922" bIns="93461" rtlCol="0">
            <a:spAutoFit/>
          </a:bodyPr>
          <a:lstStyle/>
          <a:p>
            <a:pPr>
              <a:lnSpc>
                <a:spcPts val="2000"/>
              </a:lnSpc>
            </a:pPr>
            <a:r>
              <a:rPr kumimoji="1" lang="ja-JP" altLang="en-US" sz="1600" b="1" dirty="0">
                <a:solidFill>
                  <a:srgbClr val="3399FF"/>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rPr>
              <a:t>医療従事者のための</a:t>
            </a:r>
            <a:endParaRPr kumimoji="1" lang="en-US" altLang="ja-JP" sz="1600" b="1" dirty="0">
              <a:solidFill>
                <a:srgbClr val="3399FF"/>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endParaRPr>
          </a:p>
          <a:p>
            <a:pPr>
              <a:lnSpc>
                <a:spcPts val="2000"/>
              </a:lnSpc>
            </a:pPr>
            <a:r>
              <a:rPr lang="ja-JP" altLang="en-US" sz="1600" b="1" dirty="0">
                <a:solidFill>
                  <a:srgbClr val="3399FF"/>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rPr>
              <a:t>精神障害者</a:t>
            </a:r>
            <a:r>
              <a:rPr kumimoji="1" lang="ja-JP" altLang="en-US" sz="1600" b="1" dirty="0">
                <a:solidFill>
                  <a:srgbClr val="3399FF"/>
                </a:solidFill>
                <a:effectLst>
                  <a:outerShdw blurRad="38100" dist="38100" dir="2700000" algn="tl">
                    <a:srgbClr val="000000">
                      <a:alpha val="17000"/>
                    </a:srgbClr>
                  </a:outerShdw>
                </a:effectLst>
                <a:latin typeface="メイリオ" pitchFamily="50" charset="-128"/>
                <a:ea typeface="メイリオ" pitchFamily="50" charset="-128"/>
                <a:cs typeface="メイリオ" pitchFamily="50" charset="-128"/>
              </a:rPr>
              <a:t>就労支援医療連携オンラインセミナー</a:t>
            </a:r>
          </a:p>
        </p:txBody>
      </p:sp>
      <p:sp>
        <p:nvSpPr>
          <p:cNvPr id="31" name="テキスト ボックス 30"/>
          <p:cNvSpPr txBox="1"/>
          <p:nvPr/>
        </p:nvSpPr>
        <p:spPr>
          <a:xfrm>
            <a:off x="584888" y="727027"/>
            <a:ext cx="6391486" cy="1358298"/>
          </a:xfrm>
          <a:prstGeom prst="rect">
            <a:avLst/>
          </a:prstGeom>
          <a:noFill/>
        </p:spPr>
        <p:txBody>
          <a:bodyPr wrap="square" lIns="186922" tIns="93461" rIns="186922" bIns="93461" rtlCol="0">
            <a:spAutoFit/>
          </a:bodyPr>
          <a:lstStyle/>
          <a:p>
            <a:r>
              <a:rPr lang="ja-JP" altLang="en-US" sz="3800" b="1" dirty="0">
                <a:ln w="12700">
                  <a:noFill/>
                </a:ln>
                <a:solidFill>
                  <a:srgbClr val="3399FF"/>
                </a:solidFill>
                <a:effectLst>
                  <a:glow rad="101600">
                    <a:schemeClr val="bg1">
                      <a:alpha val="99000"/>
                    </a:schemeClr>
                  </a:glow>
                  <a:outerShdw blurRad="38100" dist="38100" dir="2700000" algn="tl">
                    <a:srgbClr val="000000">
                      <a:alpha val="36000"/>
                    </a:srgbClr>
                  </a:outerShdw>
                </a:effectLst>
                <a:latin typeface="AR P丸ゴシック体M" pitchFamily="50" charset="-128"/>
                <a:ea typeface="AR P丸ゴシック体M" pitchFamily="50" charset="-128"/>
                <a:cs typeface="メイリオ" pitchFamily="50" charset="-128"/>
              </a:rPr>
              <a:t>病気とつきあいながら</a:t>
            </a:r>
            <a:endParaRPr lang="en-US" altLang="ja-JP" sz="3800" b="1" dirty="0">
              <a:ln w="12700">
                <a:noFill/>
              </a:ln>
              <a:solidFill>
                <a:srgbClr val="3399FF"/>
              </a:solidFill>
              <a:effectLst>
                <a:glow rad="101600">
                  <a:schemeClr val="bg1">
                    <a:alpha val="99000"/>
                  </a:schemeClr>
                </a:glow>
                <a:outerShdw blurRad="38100" dist="38100" dir="2700000" algn="tl">
                  <a:srgbClr val="000000">
                    <a:alpha val="36000"/>
                  </a:srgbClr>
                </a:outerShdw>
              </a:effectLst>
              <a:latin typeface="AR P丸ゴシック体M" pitchFamily="50" charset="-128"/>
              <a:ea typeface="AR P丸ゴシック体M" pitchFamily="50" charset="-128"/>
              <a:cs typeface="メイリオ" pitchFamily="50" charset="-128"/>
            </a:endParaRPr>
          </a:p>
          <a:p>
            <a:r>
              <a:rPr lang="ja-JP" altLang="en-US" sz="3800" b="1" dirty="0">
                <a:ln w="12700">
                  <a:noFill/>
                </a:ln>
                <a:solidFill>
                  <a:srgbClr val="3399FF"/>
                </a:solidFill>
                <a:effectLst>
                  <a:glow rad="101600">
                    <a:schemeClr val="bg1">
                      <a:alpha val="99000"/>
                    </a:schemeClr>
                  </a:glow>
                  <a:outerShdw blurRad="38100" dist="38100" dir="2700000" algn="tl">
                    <a:srgbClr val="000000">
                      <a:alpha val="36000"/>
                    </a:srgbClr>
                  </a:outerShdw>
                </a:effectLst>
                <a:latin typeface="AR P丸ゴシック体M" pitchFamily="50" charset="-128"/>
                <a:ea typeface="AR P丸ゴシック体M" pitchFamily="50" charset="-128"/>
                <a:cs typeface="メイリオ" pitchFamily="50" charset="-128"/>
              </a:rPr>
              <a:t>「働く」ということ</a:t>
            </a:r>
          </a:p>
        </p:txBody>
      </p:sp>
      <p:cxnSp>
        <p:nvCxnSpPr>
          <p:cNvPr id="33" name="直線矢印コネクタ 32">
            <a:extLst>
              <a:ext uri="{FF2B5EF4-FFF2-40B4-BE49-F238E27FC236}">
                <a16:creationId xmlns:a16="http://schemas.microsoft.com/office/drawing/2014/main" id="{598DE261-6DCA-44E7-853F-A09C3A83A4C4}"/>
              </a:ext>
            </a:extLst>
          </p:cNvPr>
          <p:cNvCxnSpPr>
            <a:cxnSpLocks/>
          </p:cNvCxnSpPr>
          <p:nvPr/>
        </p:nvCxnSpPr>
        <p:spPr>
          <a:xfrm flipV="1">
            <a:off x="3199723" y="5099844"/>
            <a:ext cx="327577" cy="436328"/>
          </a:xfrm>
          <a:prstGeom prst="straightConnector1">
            <a:avLst/>
          </a:prstGeom>
          <a:ln w="38100" cap="flat" cmpd="dbl"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7" name="直線矢印コネクタ 46">
            <a:extLst>
              <a:ext uri="{FF2B5EF4-FFF2-40B4-BE49-F238E27FC236}">
                <a16:creationId xmlns:a16="http://schemas.microsoft.com/office/drawing/2014/main" id="{6E152CE2-BDB5-427C-9848-B5C4E25612C9}"/>
              </a:ext>
            </a:extLst>
          </p:cNvPr>
          <p:cNvCxnSpPr>
            <a:cxnSpLocks/>
          </p:cNvCxnSpPr>
          <p:nvPr/>
        </p:nvCxnSpPr>
        <p:spPr>
          <a:xfrm flipH="1" flipV="1">
            <a:off x="4445907" y="5091904"/>
            <a:ext cx="379158" cy="398055"/>
          </a:xfrm>
          <a:prstGeom prst="straightConnector1">
            <a:avLst/>
          </a:prstGeom>
          <a:ln w="38100" cap="flat" cmpd="dbl"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49" name="直線矢印コネクタ 48">
            <a:extLst>
              <a:ext uri="{FF2B5EF4-FFF2-40B4-BE49-F238E27FC236}">
                <a16:creationId xmlns:a16="http://schemas.microsoft.com/office/drawing/2014/main" id="{4EE7F7C0-B774-40E1-83D9-AA5BD860950D}"/>
              </a:ext>
            </a:extLst>
          </p:cNvPr>
          <p:cNvCxnSpPr>
            <a:cxnSpLocks/>
          </p:cNvCxnSpPr>
          <p:nvPr/>
        </p:nvCxnSpPr>
        <p:spPr>
          <a:xfrm flipH="1">
            <a:off x="3207099" y="5664289"/>
            <a:ext cx="1607272" cy="0"/>
          </a:xfrm>
          <a:prstGeom prst="straightConnector1">
            <a:avLst/>
          </a:prstGeom>
          <a:ln w="38100" cap="flat" cmpd="dbl" algn="ctr">
            <a:solidFill>
              <a:schemeClr val="accent5"/>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grpSp>
        <p:nvGrpSpPr>
          <p:cNvPr id="1034" name="グループ化 1033">
            <a:extLst>
              <a:ext uri="{FF2B5EF4-FFF2-40B4-BE49-F238E27FC236}">
                <a16:creationId xmlns:a16="http://schemas.microsoft.com/office/drawing/2014/main" id="{4051908E-086E-4B8E-811C-B167B3A7365D}"/>
              </a:ext>
            </a:extLst>
          </p:cNvPr>
          <p:cNvGrpSpPr/>
          <p:nvPr/>
        </p:nvGrpSpPr>
        <p:grpSpPr>
          <a:xfrm>
            <a:off x="2481003" y="5290221"/>
            <a:ext cx="645121" cy="939316"/>
            <a:chOff x="2481003" y="5691053"/>
            <a:chExt cx="645121" cy="939316"/>
          </a:xfrm>
        </p:grpSpPr>
        <p:pic>
          <p:nvPicPr>
            <p:cNvPr id="1025" name="図 1024" descr="おもちゃ, 人形, レゴ, 部屋 が含まれている画像&#10;&#10;自動的に生成された説明">
              <a:extLst>
                <a:ext uri="{FF2B5EF4-FFF2-40B4-BE49-F238E27FC236}">
                  <a16:creationId xmlns:a16="http://schemas.microsoft.com/office/drawing/2014/main" id="{A8557BC1-4096-4A97-BCD4-B25D31BAF95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5415" b="37708"/>
            <a:stretch/>
          </p:blipFill>
          <p:spPr>
            <a:xfrm flipH="1">
              <a:off x="2504477" y="5691053"/>
              <a:ext cx="621647" cy="661567"/>
            </a:xfrm>
            <a:prstGeom prst="rect">
              <a:avLst/>
            </a:prstGeom>
          </p:spPr>
        </p:pic>
        <p:sp>
          <p:nvSpPr>
            <p:cNvPr id="1030" name="テキスト ボックス 1029">
              <a:extLst>
                <a:ext uri="{FF2B5EF4-FFF2-40B4-BE49-F238E27FC236}">
                  <a16:creationId xmlns:a16="http://schemas.microsoft.com/office/drawing/2014/main" id="{05F33132-F5BC-488E-920D-EF298B8EBAF2}"/>
                </a:ext>
              </a:extLst>
            </p:cNvPr>
            <p:cNvSpPr txBox="1"/>
            <p:nvPr/>
          </p:nvSpPr>
          <p:spPr>
            <a:xfrm>
              <a:off x="2481003" y="6414925"/>
              <a:ext cx="621648" cy="21544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医療機関</a:t>
              </a:r>
              <a:endParaRPr kumimoji="1" lang="ja-JP" altLang="en-US" sz="800" dirty="0">
                <a:latin typeface="メイリオ" panose="020B0604030504040204" pitchFamily="50" charset="-128"/>
                <a:ea typeface="メイリオ" panose="020B0604030504040204" pitchFamily="50" charset="-128"/>
              </a:endParaRPr>
            </a:p>
          </p:txBody>
        </p:sp>
      </p:grpSp>
      <p:grpSp>
        <p:nvGrpSpPr>
          <p:cNvPr id="1032" name="グループ化 1031">
            <a:extLst>
              <a:ext uri="{FF2B5EF4-FFF2-40B4-BE49-F238E27FC236}">
                <a16:creationId xmlns:a16="http://schemas.microsoft.com/office/drawing/2014/main" id="{858210F8-04F0-49DC-8CAF-0560BF6EFA37}"/>
              </a:ext>
            </a:extLst>
          </p:cNvPr>
          <p:cNvGrpSpPr/>
          <p:nvPr/>
        </p:nvGrpSpPr>
        <p:grpSpPr>
          <a:xfrm>
            <a:off x="4825065" y="5290221"/>
            <a:ext cx="875423" cy="939316"/>
            <a:chOff x="4825065" y="5691053"/>
            <a:chExt cx="875423" cy="939316"/>
          </a:xfrm>
        </p:grpSpPr>
        <p:grpSp>
          <p:nvGrpSpPr>
            <p:cNvPr id="1029" name="グループ化 1028">
              <a:extLst>
                <a:ext uri="{FF2B5EF4-FFF2-40B4-BE49-F238E27FC236}">
                  <a16:creationId xmlns:a16="http://schemas.microsoft.com/office/drawing/2014/main" id="{D8922209-8656-425C-A559-C81C43493C90}"/>
                </a:ext>
              </a:extLst>
            </p:cNvPr>
            <p:cNvGrpSpPr/>
            <p:nvPr/>
          </p:nvGrpSpPr>
          <p:grpSpPr>
            <a:xfrm>
              <a:off x="4825065" y="5691053"/>
              <a:ext cx="740959" cy="779344"/>
              <a:chOff x="4924540" y="5643739"/>
              <a:chExt cx="803867" cy="860067"/>
            </a:xfrm>
          </p:grpSpPr>
          <p:pic>
            <p:nvPicPr>
              <p:cNvPr id="63" name="図 62" descr="おもちゃ, 人形, 時計 が含まれている画像&#10;&#10;自動的に生成された説明">
                <a:extLst>
                  <a:ext uri="{FF2B5EF4-FFF2-40B4-BE49-F238E27FC236}">
                    <a16:creationId xmlns:a16="http://schemas.microsoft.com/office/drawing/2014/main" id="{C582DB24-B675-42C6-A1CB-F444540296A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6968" t="7392" r="-11502" b="-9381"/>
              <a:stretch/>
            </p:blipFill>
            <p:spPr>
              <a:xfrm>
                <a:off x="5072625" y="5643739"/>
                <a:ext cx="655782" cy="860067"/>
              </a:xfrm>
              <a:prstGeom prst="rect">
                <a:avLst/>
              </a:prstGeom>
            </p:spPr>
          </p:pic>
          <p:sp>
            <p:nvSpPr>
              <p:cNvPr id="1027" name="正方形/長方形 1026">
                <a:extLst>
                  <a:ext uri="{FF2B5EF4-FFF2-40B4-BE49-F238E27FC236}">
                    <a16:creationId xmlns:a16="http://schemas.microsoft.com/office/drawing/2014/main" id="{A185FDAF-17FF-4A5F-A5B1-5B739DEAC40F}"/>
                  </a:ext>
                </a:extLst>
              </p:cNvPr>
              <p:cNvSpPr/>
              <p:nvPr/>
            </p:nvSpPr>
            <p:spPr>
              <a:xfrm>
                <a:off x="4924540" y="5643739"/>
                <a:ext cx="242371" cy="487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7" name="テキスト ボックス 76">
              <a:extLst>
                <a:ext uri="{FF2B5EF4-FFF2-40B4-BE49-F238E27FC236}">
                  <a16:creationId xmlns:a16="http://schemas.microsoft.com/office/drawing/2014/main" id="{975822C7-DF8E-45C9-B653-0CFEB1C8FAAF}"/>
                </a:ext>
              </a:extLst>
            </p:cNvPr>
            <p:cNvSpPr txBox="1"/>
            <p:nvPr/>
          </p:nvSpPr>
          <p:spPr>
            <a:xfrm>
              <a:off x="4884005" y="6414925"/>
              <a:ext cx="816483" cy="21544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就労支援機関</a:t>
              </a:r>
              <a:endParaRPr kumimoji="1" lang="ja-JP" altLang="en-US" sz="800" dirty="0">
                <a:latin typeface="メイリオ" panose="020B0604030504040204" pitchFamily="50" charset="-128"/>
                <a:ea typeface="メイリオ" panose="020B0604030504040204" pitchFamily="50" charset="-128"/>
              </a:endParaRPr>
            </a:p>
          </p:txBody>
        </p:sp>
      </p:grpSp>
      <p:grpSp>
        <p:nvGrpSpPr>
          <p:cNvPr id="1036" name="グループ化 1035">
            <a:extLst>
              <a:ext uri="{FF2B5EF4-FFF2-40B4-BE49-F238E27FC236}">
                <a16:creationId xmlns:a16="http://schemas.microsoft.com/office/drawing/2014/main" id="{BA5CA25B-7A25-4DB3-B2C1-C7E338A5A1DC}"/>
              </a:ext>
            </a:extLst>
          </p:cNvPr>
          <p:cNvGrpSpPr/>
          <p:nvPr/>
        </p:nvGrpSpPr>
        <p:grpSpPr>
          <a:xfrm>
            <a:off x="3346464" y="5714037"/>
            <a:ext cx="1607272" cy="1111142"/>
            <a:chOff x="3346464" y="6114869"/>
            <a:chExt cx="1607272" cy="1111142"/>
          </a:xfrm>
        </p:grpSpPr>
        <p:pic>
          <p:nvPicPr>
            <p:cNvPr id="55" name="図 54" descr="おもちゃ, レゴ が含まれている画像&#10;&#10;自動的に生成された説明">
              <a:extLst>
                <a:ext uri="{FF2B5EF4-FFF2-40B4-BE49-F238E27FC236}">
                  <a16:creationId xmlns:a16="http://schemas.microsoft.com/office/drawing/2014/main" id="{075E2885-1D6C-44F4-B227-2C0F631D272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627964" y="6114869"/>
              <a:ext cx="816483" cy="892057"/>
            </a:xfrm>
            <a:prstGeom prst="rect">
              <a:avLst/>
            </a:prstGeom>
          </p:spPr>
        </p:pic>
        <p:sp>
          <p:nvSpPr>
            <p:cNvPr id="78" name="テキスト ボックス 77">
              <a:extLst>
                <a:ext uri="{FF2B5EF4-FFF2-40B4-BE49-F238E27FC236}">
                  <a16:creationId xmlns:a16="http://schemas.microsoft.com/office/drawing/2014/main" id="{ED0D292B-97B4-4D88-8481-500C2F3B4796}"/>
                </a:ext>
              </a:extLst>
            </p:cNvPr>
            <p:cNvSpPr txBox="1"/>
            <p:nvPr/>
          </p:nvSpPr>
          <p:spPr>
            <a:xfrm>
              <a:off x="3346464" y="7010567"/>
              <a:ext cx="1607272" cy="215444"/>
            </a:xfrm>
            <a:prstGeom prst="rect">
              <a:avLst/>
            </a:prstGeom>
            <a:noFill/>
          </p:spPr>
          <p:txBody>
            <a:bodyPr wrap="square" rtlCol="0">
              <a:spAutoFit/>
            </a:bodyPr>
            <a:lstStyle/>
            <a:p>
              <a:pPr algn="ctr"/>
              <a:r>
                <a:rPr lang="ja-JP" altLang="en-US" sz="800" dirty="0">
                  <a:latin typeface="メイリオ" panose="020B0604030504040204" pitchFamily="50" charset="-128"/>
                  <a:ea typeface="メイリオ" panose="020B0604030504040204" pitchFamily="50" charset="-128"/>
                </a:rPr>
                <a:t>医療機関連携コーディネーター</a:t>
              </a:r>
              <a:endParaRPr kumimoji="1" lang="ja-JP" altLang="en-US" sz="800" dirty="0">
                <a:latin typeface="メイリオ" panose="020B0604030504040204" pitchFamily="50" charset="-128"/>
                <a:ea typeface="メイリオ" panose="020B0604030504040204" pitchFamily="50" charset="-128"/>
              </a:endParaRPr>
            </a:p>
          </p:txBody>
        </p:sp>
      </p:grpSp>
      <p:sp>
        <p:nvSpPr>
          <p:cNvPr id="30" name="テキスト ボックス 29">
            <a:extLst>
              <a:ext uri="{FF2B5EF4-FFF2-40B4-BE49-F238E27FC236}">
                <a16:creationId xmlns:a16="http://schemas.microsoft.com/office/drawing/2014/main" id="{D88C1F70-6230-441C-9B81-DA96E2BF665F}"/>
              </a:ext>
            </a:extLst>
          </p:cNvPr>
          <p:cNvSpPr txBox="1"/>
          <p:nvPr/>
        </p:nvSpPr>
        <p:spPr>
          <a:xfrm>
            <a:off x="760519" y="8917102"/>
            <a:ext cx="6203942" cy="276999"/>
          </a:xfrm>
          <a:prstGeom prst="rect">
            <a:avLst/>
          </a:prstGeom>
          <a:noFill/>
        </p:spPr>
        <p:txBody>
          <a:bodyPr wrap="none" rtlCol="0">
            <a:spAutoFit/>
          </a:bodyPr>
          <a:lstStyle/>
          <a:p>
            <a:r>
              <a:rPr lang="ja-JP" altLang="en-US" sz="1200" dirty="0">
                <a:latin typeface="メイリオ" panose="020B0604030504040204" pitchFamily="50" charset="-128"/>
                <a:ea typeface="メイリオ" panose="020B0604030504040204" pitchFamily="50" charset="-128"/>
                <a:cs typeface="Kozuka Gothic Pro B" charset="-128"/>
              </a:rPr>
              <a:t>主　催</a:t>
            </a:r>
            <a:r>
              <a:rPr lang="en-US" altLang="ja-JP" sz="1200" dirty="0">
                <a:latin typeface="メイリオ" panose="020B0604030504040204" pitchFamily="50" charset="-128"/>
                <a:ea typeface="メイリオ" panose="020B0604030504040204" pitchFamily="50" charset="-128"/>
                <a:cs typeface="Kozuka Gothic Pro B" charset="-128"/>
              </a:rPr>
              <a:t> : </a:t>
            </a:r>
            <a:r>
              <a:rPr lang="ja-JP" altLang="en-US" sz="1200" dirty="0">
                <a:latin typeface="メイリオ" panose="020B0604030504040204" pitchFamily="50" charset="-128"/>
                <a:ea typeface="メイリオ" panose="020B0604030504040204" pitchFamily="50" charset="-128"/>
                <a:cs typeface="Kozuka Gothic Pro B" charset="-128"/>
              </a:rPr>
              <a:t>社会福祉法人</a:t>
            </a:r>
            <a:r>
              <a:rPr lang="en-US" altLang="ja-JP" sz="1200" dirty="0">
                <a:latin typeface="メイリオ" panose="020B0604030504040204" pitchFamily="50" charset="-128"/>
                <a:ea typeface="メイリオ" panose="020B0604030504040204" pitchFamily="50" charset="-128"/>
                <a:cs typeface="Kozuka Gothic Pro B" charset="-128"/>
              </a:rPr>
              <a:t>JHC</a:t>
            </a:r>
            <a:r>
              <a:rPr lang="ja-JP" altLang="en-US" sz="1200" dirty="0">
                <a:latin typeface="メイリオ" panose="020B0604030504040204" pitchFamily="50" charset="-128"/>
                <a:ea typeface="メイリオ" panose="020B0604030504040204" pitchFamily="50" charset="-128"/>
                <a:cs typeface="Kozuka Gothic Pro B" charset="-128"/>
              </a:rPr>
              <a:t>板橋会 障害者就業・生活支援センター　ワーキング・トライ</a:t>
            </a:r>
            <a:endParaRPr kumimoji="1" lang="ja-JP" altLang="en-US" sz="1200" dirty="0">
              <a:latin typeface="メイリオ" panose="020B0604030504040204" pitchFamily="50" charset="-128"/>
              <a:ea typeface="メイリオ" panose="020B0604030504040204" pitchFamily="50" charset="-128"/>
              <a:cs typeface="Kozuka Gothic Pro B" charset="-128"/>
            </a:endParaRPr>
          </a:p>
        </p:txBody>
      </p:sp>
      <p:sp>
        <p:nvSpPr>
          <p:cNvPr id="32" name="テキスト ボックス 31">
            <a:extLst>
              <a:ext uri="{FF2B5EF4-FFF2-40B4-BE49-F238E27FC236}">
                <a16:creationId xmlns:a16="http://schemas.microsoft.com/office/drawing/2014/main" id="{81EBF56F-2514-42BA-A97D-6C5380EFB545}"/>
              </a:ext>
            </a:extLst>
          </p:cNvPr>
          <p:cNvSpPr txBox="1"/>
          <p:nvPr/>
        </p:nvSpPr>
        <p:spPr>
          <a:xfrm>
            <a:off x="760519" y="9185531"/>
            <a:ext cx="5533562" cy="754053"/>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Kozuka Gothic Pro R" charset="-128"/>
              </a:rPr>
              <a:t>所在地：東京都板橋区南常盤台</a:t>
            </a:r>
            <a:r>
              <a:rPr lang="en-US" altLang="ja-JP" sz="1200" dirty="0">
                <a:latin typeface="メイリオ" panose="020B0604030504040204" pitchFamily="50" charset="-128"/>
                <a:ea typeface="メイリオ" panose="020B0604030504040204" pitchFamily="50" charset="-128"/>
                <a:cs typeface="Kozuka Gothic Pro R" charset="-128"/>
              </a:rPr>
              <a:t>2-1-7 </a:t>
            </a:r>
            <a:r>
              <a:rPr lang="ja-JP" altLang="en-US" sz="1200" dirty="0">
                <a:latin typeface="メイリオ" panose="020B0604030504040204" pitchFamily="50" charset="-128"/>
                <a:ea typeface="メイリオ" panose="020B0604030504040204" pitchFamily="50" charset="-128"/>
                <a:cs typeface="Kozuka Gothic Pro R" charset="-128"/>
              </a:rPr>
              <a:t>　　</a:t>
            </a:r>
            <a:r>
              <a:rPr lang="en-US" altLang="ja-JP" sz="1200" dirty="0">
                <a:latin typeface="メイリオ" panose="020B0604030504040204" pitchFamily="50" charset="-128"/>
                <a:ea typeface="メイリオ" panose="020B0604030504040204" pitchFamily="50" charset="-128"/>
                <a:cs typeface="Kozuka Gothic Pro R" charset="-128"/>
              </a:rPr>
              <a:t>TEL : </a:t>
            </a:r>
            <a:r>
              <a:rPr lang="en-US" altLang="ja-JP" sz="1400" dirty="0">
                <a:latin typeface="メイリオ" panose="020B0604030504040204" pitchFamily="50" charset="-128"/>
                <a:ea typeface="メイリオ" panose="020B0604030504040204" pitchFamily="50" charset="-128"/>
                <a:cs typeface="Kozuka Gothic Pro R" charset="-128"/>
              </a:rPr>
              <a:t>03-5986-7551</a:t>
            </a:r>
          </a:p>
          <a:p>
            <a:pPr>
              <a:spcBef>
                <a:spcPts val="300"/>
              </a:spcBef>
            </a:pPr>
            <a:r>
              <a:rPr lang="en-US" altLang="ja-JP" sz="1200" dirty="0">
                <a:latin typeface="メイリオ" panose="020B0604030504040204" pitchFamily="50" charset="-128"/>
                <a:ea typeface="メイリオ" panose="020B0604030504040204" pitchFamily="50" charset="-128"/>
                <a:cs typeface="Kozuka Gothic Pro R" charset="-128"/>
              </a:rPr>
              <a:t>E-mail: hataraku@jhcitabashikai.onmicrosoft.com</a:t>
            </a:r>
          </a:p>
          <a:p>
            <a:pPr>
              <a:spcBef>
                <a:spcPts val="300"/>
              </a:spcBef>
            </a:pPr>
            <a:r>
              <a:rPr lang="en-US" altLang="ja-JP" sz="1200" dirty="0">
                <a:latin typeface="メイリオ" panose="020B0604030504040204" pitchFamily="50" charset="-128"/>
                <a:ea typeface="メイリオ" panose="020B0604030504040204" pitchFamily="50" charset="-128"/>
                <a:cs typeface="Kozuka Gothic Pro R" charset="-128"/>
              </a:rPr>
              <a:t>URL</a:t>
            </a:r>
            <a:r>
              <a:rPr lang="ja-JP" altLang="en-US" sz="1200" dirty="0">
                <a:latin typeface="メイリオ" panose="020B0604030504040204" pitchFamily="50" charset="-128"/>
                <a:ea typeface="メイリオ" panose="020B0604030504040204" pitchFamily="50" charset="-128"/>
                <a:cs typeface="Kozuka Gothic Pro R" charset="-128"/>
              </a:rPr>
              <a:t>   ：</a:t>
            </a:r>
            <a:r>
              <a:rPr lang="en-US" altLang="ja-JP" sz="1200" dirty="0">
                <a:latin typeface="メイリオ" panose="020B0604030504040204" pitchFamily="50" charset="-128"/>
                <a:ea typeface="メイリオ" panose="020B0604030504040204" pitchFamily="50" charset="-128"/>
                <a:cs typeface="Kozuka Gothic Pro R" charset="-128"/>
              </a:rPr>
              <a:t>https://www.jhcitabashi.com/workingtry/</a:t>
            </a:r>
            <a:r>
              <a:rPr lang="ja-JP" altLang="en-US" sz="1200" dirty="0">
                <a:latin typeface="メイリオ" panose="020B0604030504040204" pitchFamily="50" charset="-128"/>
                <a:ea typeface="メイリオ" panose="020B0604030504040204" pitchFamily="50" charset="-128"/>
                <a:cs typeface="Kozuka Gothic Pro R" charset="-128"/>
              </a:rPr>
              <a:t>　　　　　　　</a:t>
            </a:r>
            <a:endParaRPr kumimoji="1" lang="ja-JP" altLang="en-US" sz="1200" dirty="0">
              <a:latin typeface="メイリオ" panose="020B0604030504040204" pitchFamily="50" charset="-128"/>
              <a:ea typeface="メイリオ" panose="020B0604030504040204" pitchFamily="50" charset="-128"/>
              <a:cs typeface="Kozuka Gothic Pro R" charset="-128"/>
            </a:endParaRPr>
          </a:p>
        </p:txBody>
      </p:sp>
      <p:grpSp>
        <p:nvGrpSpPr>
          <p:cNvPr id="2" name="グループ化 1">
            <a:extLst>
              <a:ext uri="{FF2B5EF4-FFF2-40B4-BE49-F238E27FC236}">
                <a16:creationId xmlns:a16="http://schemas.microsoft.com/office/drawing/2014/main" id="{6016858F-BB91-433D-AC05-2D5655BC7424}"/>
              </a:ext>
            </a:extLst>
          </p:cNvPr>
          <p:cNvGrpSpPr/>
          <p:nvPr/>
        </p:nvGrpSpPr>
        <p:grpSpPr>
          <a:xfrm>
            <a:off x="3467384" y="4327752"/>
            <a:ext cx="985376" cy="984457"/>
            <a:chOff x="3467384" y="4327752"/>
            <a:chExt cx="985376" cy="984457"/>
          </a:xfrm>
        </p:grpSpPr>
        <p:pic>
          <p:nvPicPr>
            <p:cNvPr id="10" name="図 9" descr="座る, テーブル, テディ, 小さい が含まれている画像&#10;&#10;自動的に生成された説明">
              <a:extLst>
                <a:ext uri="{FF2B5EF4-FFF2-40B4-BE49-F238E27FC236}">
                  <a16:creationId xmlns:a16="http://schemas.microsoft.com/office/drawing/2014/main" id="{1B70670F-77A5-458F-BE81-8DEC35F9E0E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467384" y="4327752"/>
              <a:ext cx="985376" cy="773520"/>
            </a:xfrm>
            <a:prstGeom prst="rect">
              <a:avLst/>
            </a:prstGeom>
          </p:spPr>
        </p:pic>
        <p:sp>
          <p:nvSpPr>
            <p:cNvPr id="27" name="テキスト ボックス 26">
              <a:extLst>
                <a:ext uri="{FF2B5EF4-FFF2-40B4-BE49-F238E27FC236}">
                  <a16:creationId xmlns:a16="http://schemas.microsoft.com/office/drawing/2014/main" id="{77320551-D5E4-4F42-A00F-C8B1366D9F1D}"/>
                </a:ext>
              </a:extLst>
            </p:cNvPr>
            <p:cNvSpPr txBox="1"/>
            <p:nvPr/>
          </p:nvSpPr>
          <p:spPr>
            <a:xfrm>
              <a:off x="3675779" y="5096765"/>
              <a:ext cx="621648" cy="215444"/>
            </a:xfrm>
            <a:prstGeom prst="rect">
              <a:avLst/>
            </a:prstGeom>
            <a:noFill/>
          </p:spPr>
          <p:txBody>
            <a:bodyPr wrap="square" rtlCol="0">
              <a:spAutoFit/>
            </a:bodyPr>
            <a:lstStyle/>
            <a:p>
              <a:pPr algn="ctr"/>
              <a:r>
                <a:rPr lang="ja-JP" altLang="en-US" sz="800" dirty="0">
                  <a:latin typeface="メイリオ" panose="020B0604030504040204" pitchFamily="50" charset="-128"/>
                  <a:ea typeface="メイリオ" panose="020B0604030504040204" pitchFamily="50" charset="-128"/>
                </a:rPr>
                <a:t>患者様</a:t>
              </a:r>
              <a:endParaRPr kumimoji="1" lang="ja-JP" altLang="en-US" sz="8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958442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7684046E-9D51-4130-B7FB-2E77E020F3C2}"/>
              </a:ext>
            </a:extLst>
          </p:cNvPr>
          <p:cNvGrpSpPr/>
          <p:nvPr/>
        </p:nvGrpSpPr>
        <p:grpSpPr>
          <a:xfrm>
            <a:off x="0" y="43165"/>
            <a:ext cx="7561263" cy="10607072"/>
            <a:chOff x="0" y="43165"/>
            <a:chExt cx="7561263" cy="10607072"/>
          </a:xfrm>
        </p:grpSpPr>
        <p:sp>
          <p:nvSpPr>
            <p:cNvPr id="2" name="正方形/長方形 1"/>
            <p:cNvSpPr/>
            <p:nvPr/>
          </p:nvSpPr>
          <p:spPr>
            <a:xfrm>
              <a:off x="0" y="43165"/>
              <a:ext cx="7561263" cy="10607072"/>
            </a:xfrm>
            <a:prstGeom prst="rect">
              <a:avLst/>
            </a:prstGeom>
            <a:solidFill>
              <a:srgbClr val="FFFFE7"/>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945">
                <a:solidFill>
                  <a:prstClr val="white"/>
                </a:solidFill>
              </a:endParaRPr>
            </a:p>
          </p:txBody>
        </p:sp>
        <p:sp>
          <p:nvSpPr>
            <p:cNvPr id="3" name="正方形/長方形 2"/>
            <p:cNvSpPr/>
            <p:nvPr/>
          </p:nvSpPr>
          <p:spPr>
            <a:xfrm>
              <a:off x="104975" y="74718"/>
              <a:ext cx="7351313" cy="10567410"/>
            </a:xfrm>
            <a:prstGeom prst="rect">
              <a:avLst/>
            </a:prstGeom>
            <a:solidFill>
              <a:srgbClr val="FFFFE7"/>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945">
                <a:solidFill>
                  <a:prstClr val="white"/>
                </a:solidFill>
              </a:endParaRPr>
            </a:p>
          </p:txBody>
        </p:sp>
      </p:grpSp>
      <p:graphicFrame>
        <p:nvGraphicFramePr>
          <p:cNvPr id="12" name="表 11">
            <a:extLst>
              <a:ext uri="{FF2B5EF4-FFF2-40B4-BE49-F238E27FC236}">
                <a16:creationId xmlns:a16="http://schemas.microsoft.com/office/drawing/2014/main" id="{4906D650-162E-49DB-8BD9-785D3D82C6F0}"/>
              </a:ext>
            </a:extLst>
          </p:cNvPr>
          <p:cNvGraphicFramePr>
            <a:graphicFrameLocks noGrp="1"/>
          </p:cNvGraphicFramePr>
          <p:nvPr>
            <p:extLst>
              <p:ext uri="{D42A27DB-BD31-4B8C-83A1-F6EECF244321}">
                <p14:modId xmlns:p14="http://schemas.microsoft.com/office/powerpoint/2010/main" val="1135019692"/>
              </p:ext>
            </p:extLst>
          </p:nvPr>
        </p:nvGraphicFramePr>
        <p:xfrm>
          <a:off x="378053" y="7005512"/>
          <a:ext cx="6776822" cy="3290570"/>
        </p:xfrm>
        <a:graphic>
          <a:graphicData uri="http://schemas.openxmlformats.org/drawingml/2006/table">
            <a:tbl>
              <a:tblPr firstRow="1" bandRow="1">
                <a:tableStyleId>{5940675A-B579-460E-94D1-54222C63F5DA}</a:tableStyleId>
              </a:tblPr>
              <a:tblGrid>
                <a:gridCol w="937180">
                  <a:extLst>
                    <a:ext uri="{9D8B030D-6E8A-4147-A177-3AD203B41FA5}">
                      <a16:colId xmlns:a16="http://schemas.microsoft.com/office/drawing/2014/main" val="4048244616"/>
                    </a:ext>
                  </a:extLst>
                </a:gridCol>
                <a:gridCol w="418033">
                  <a:extLst>
                    <a:ext uri="{9D8B030D-6E8A-4147-A177-3AD203B41FA5}">
                      <a16:colId xmlns:a16="http://schemas.microsoft.com/office/drawing/2014/main" val="3548121347"/>
                    </a:ext>
                  </a:extLst>
                </a:gridCol>
                <a:gridCol w="1995814">
                  <a:extLst>
                    <a:ext uri="{9D8B030D-6E8A-4147-A177-3AD203B41FA5}">
                      <a16:colId xmlns:a16="http://schemas.microsoft.com/office/drawing/2014/main" val="3926611384"/>
                    </a:ext>
                  </a:extLst>
                </a:gridCol>
                <a:gridCol w="801977">
                  <a:extLst>
                    <a:ext uri="{9D8B030D-6E8A-4147-A177-3AD203B41FA5}">
                      <a16:colId xmlns:a16="http://schemas.microsoft.com/office/drawing/2014/main" val="227663283"/>
                    </a:ext>
                  </a:extLst>
                </a:gridCol>
                <a:gridCol w="2623818">
                  <a:extLst>
                    <a:ext uri="{9D8B030D-6E8A-4147-A177-3AD203B41FA5}">
                      <a16:colId xmlns:a16="http://schemas.microsoft.com/office/drawing/2014/main" val="325434082"/>
                    </a:ext>
                  </a:extLst>
                </a:gridCol>
              </a:tblGrid>
              <a:tr h="492514">
                <a:tc>
                  <a:txBody>
                    <a:bodyPr/>
                    <a:lstStyle/>
                    <a:p>
                      <a:pPr algn="l"/>
                      <a:r>
                        <a:rPr kumimoji="1" lang="ja-JP" altLang="en-US" sz="800" baseline="30000" dirty="0">
                          <a:latin typeface="メイリオ" panose="020B0604030504040204" pitchFamily="50" charset="-128"/>
                          <a:ea typeface="メイリオ" panose="020B0604030504040204" pitchFamily="50" charset="-128"/>
                        </a:rPr>
                        <a:t>ふりがな</a:t>
                      </a:r>
                      <a:endParaRPr kumimoji="1" lang="en-US" altLang="ja-JP" sz="800" baseline="30000" dirty="0">
                        <a:latin typeface="メイリオ" panose="020B0604030504040204" pitchFamily="50" charset="-128"/>
                        <a:ea typeface="メイリオ" panose="020B0604030504040204" pitchFamily="50" charset="-128"/>
                      </a:endParaRPr>
                    </a:p>
                    <a:p>
                      <a:pPr algn="dist"/>
                      <a:r>
                        <a:rPr kumimoji="1" lang="ja-JP" altLang="en-US" sz="800" dirty="0">
                          <a:latin typeface="メイリオ" panose="020B0604030504040204" pitchFamily="50" charset="-128"/>
                          <a:ea typeface="メイリオ" panose="020B0604030504040204" pitchFamily="50" charset="-128"/>
                        </a:rPr>
                        <a:t>お名前</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l"/>
                      <a:endParaRPr kumimoji="1" lang="ja-JP" altLang="en-US" sz="800" dirty="0">
                        <a:latin typeface="メイリオ" panose="020B0604030504040204" pitchFamily="50" charset="-128"/>
                        <a:ea typeface="メイリオ" panose="020B0604030504040204" pitchFamily="50" charset="-128"/>
                      </a:endParaRP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職　　種</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042867" rtl="0" eaLnBrk="1" fontAlgn="auto" latinLnBrk="0" hangingPunct="1">
                        <a:lnSpc>
                          <a:spcPct val="100000"/>
                        </a:lnSpc>
                        <a:spcBef>
                          <a:spcPts val="0"/>
                        </a:spcBef>
                        <a:spcAft>
                          <a:spcPts val="0"/>
                        </a:spcAft>
                        <a:buClrTx/>
                        <a:buSzTx/>
                        <a:buFontTx/>
                        <a:buNone/>
                        <a:tabLst/>
                        <a:defRPr/>
                      </a:pPr>
                      <a:endParaRPr kumimoji="1" lang="ja-JP" altLang="en-US" sz="900" strike="noStrike" baseline="0" dirty="0">
                        <a:latin typeface="メイリオ" panose="020B0604030504040204" pitchFamily="50" charset="-128"/>
                        <a:ea typeface="メイリオ" panose="020B0604030504040204" pitchFamily="50" charset="-128"/>
                      </a:endParaRPr>
                    </a:p>
                  </a:txBody>
                  <a:tcPr marL="88920" marR="88920" marT="44460" marB="444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646137"/>
                  </a:ext>
                </a:extLst>
              </a:tr>
              <a:tr h="492514">
                <a:tc>
                  <a:txBody>
                    <a:bodyPr/>
                    <a:lstStyle/>
                    <a:p>
                      <a:pPr algn="dist"/>
                      <a:r>
                        <a:rPr kumimoji="1" lang="ja-JP" altLang="en-US" sz="800" dirty="0">
                          <a:latin typeface="メイリオ" panose="020B0604030504040204" pitchFamily="50" charset="-128"/>
                          <a:ea typeface="メイリオ" panose="020B0604030504040204" pitchFamily="50" charset="-128"/>
                        </a:rPr>
                        <a:t>所属医療機関名</a:t>
                      </a:r>
                      <a:endParaRPr kumimoji="1" lang="en-US" altLang="ja-JP" sz="800" dirty="0">
                        <a:latin typeface="メイリオ" panose="020B0604030504040204" pitchFamily="50" charset="-128"/>
                        <a:ea typeface="メイリオ" panose="020B0604030504040204" pitchFamily="50" charset="-128"/>
                      </a:endParaRP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sz="900" strike="noStrike" baseline="0" dirty="0">
                        <a:latin typeface="メイリオ" panose="020B0604030504040204" pitchFamily="50" charset="-128"/>
                        <a:ea typeface="メイリオ" panose="020B0604030504040204" pitchFamily="50" charset="-128"/>
                      </a:endParaRP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ja-JP" altLang="en-US" sz="900" dirty="0">
                          <a:latin typeface="メイリオ" panose="020B0604030504040204" pitchFamily="50" charset="-128"/>
                          <a:ea typeface="メイリオ" panose="020B0604030504040204" pitchFamily="50" charset="-128"/>
                        </a:rPr>
                        <a:t>所属部署名</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900" dirty="0"/>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6641034"/>
                  </a:ext>
                </a:extLst>
              </a:tr>
              <a:tr h="492514">
                <a:tc>
                  <a:txBody>
                    <a:bodyPr/>
                    <a:lstStyle/>
                    <a:p>
                      <a:pPr algn="dist"/>
                      <a:r>
                        <a:rPr kumimoji="1" lang="ja-JP" altLang="en-US" sz="900" dirty="0">
                          <a:latin typeface="メイリオ" panose="020B0604030504040204" pitchFamily="50" charset="-128"/>
                          <a:ea typeface="メイリオ" panose="020B0604030504040204" pitchFamily="50" charset="-128"/>
                        </a:rPr>
                        <a:t>連絡先</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800" dirty="0">
                          <a:latin typeface="メイリオ" panose="020B0604030504040204" pitchFamily="50" charset="-128"/>
                          <a:ea typeface="メイリオ" panose="020B0604030504040204" pitchFamily="50" charset="-128"/>
                        </a:rPr>
                        <a:t>Tel</a:t>
                      </a:r>
                      <a:r>
                        <a:rPr kumimoji="1" lang="ja-JP" altLang="en-US" sz="800" dirty="0">
                          <a:latin typeface="メイリオ" panose="020B0604030504040204" pitchFamily="50" charset="-128"/>
                          <a:ea typeface="メイリオ" panose="020B0604030504040204" pitchFamily="50" charset="-128"/>
                        </a:rPr>
                        <a:t>　</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a:latin typeface="メイリオ" panose="020B0604030504040204" pitchFamily="50" charset="-128"/>
                          <a:ea typeface="メイリオ" panose="020B0604030504040204" pitchFamily="50" charset="-128"/>
                        </a:rPr>
                        <a:t>               （　　　　）</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spc="0" baseline="0" dirty="0">
                          <a:latin typeface="メイリオ" panose="020B0604030504040204" pitchFamily="50" charset="-128"/>
                          <a:ea typeface="メイリオ" panose="020B0604030504040204" pitchFamily="50" charset="-128"/>
                        </a:rPr>
                        <a:t>メールアドレス</a:t>
                      </a:r>
                      <a:endParaRPr kumimoji="1" lang="en-US" altLang="ja-JP" sz="800" spc="0" baseline="0" dirty="0">
                        <a:latin typeface="メイリオ" panose="020B0604030504040204" pitchFamily="50" charset="-128"/>
                        <a:ea typeface="メイリオ" panose="020B0604030504040204" pitchFamily="50" charset="-128"/>
                      </a:endParaRPr>
                    </a:p>
                  </a:txBody>
                  <a:tcPr marL="0" marR="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spc="-300" baseline="0" dirty="0"/>
                        <a:t>＠</a:t>
                      </a:r>
                      <a:endParaRPr kumimoji="1" lang="ja-JP" altLang="en-US" sz="1000" spc="0" baseline="0" dirty="0"/>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1521766"/>
                  </a:ext>
                </a:extLst>
              </a:tr>
              <a:tr h="492514">
                <a:tc>
                  <a:txBody>
                    <a:bodyPr/>
                    <a:lstStyle/>
                    <a:p>
                      <a:pPr algn="dist"/>
                      <a:r>
                        <a:rPr kumimoji="1" lang="ja-JP" altLang="en-US" sz="800" dirty="0">
                          <a:latin typeface="メイリオ" panose="020B0604030504040204" pitchFamily="50" charset="-128"/>
                          <a:ea typeface="メイリオ" panose="020B0604030504040204" pitchFamily="50" charset="-128"/>
                        </a:rPr>
                        <a:t>参加希望日に〇をつけて下さい</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1042867" rtl="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rPr>
                        <a:t>➀　</a:t>
                      </a:r>
                      <a:r>
                        <a:rPr kumimoji="1" lang="en-US" altLang="ja-JP" sz="1000" dirty="0">
                          <a:latin typeface="メイリオ" panose="020B0604030504040204" pitchFamily="50" charset="-128"/>
                          <a:ea typeface="メイリオ" panose="020B0604030504040204" pitchFamily="50" charset="-128"/>
                        </a:rPr>
                        <a:t>9</a:t>
                      </a:r>
                      <a:r>
                        <a:rPr kumimoji="1" lang="ja-JP" altLang="en-US" sz="1000" dirty="0">
                          <a:latin typeface="メイリオ" panose="020B0604030504040204" pitchFamily="50" charset="-128"/>
                          <a:ea typeface="メイリオ" panose="020B0604030504040204" pitchFamily="50" charset="-128"/>
                        </a:rPr>
                        <a:t>月　</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日</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金</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18:30</a:t>
                      </a: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20:00</a:t>
                      </a:r>
                      <a:r>
                        <a:rPr kumimoji="1" lang="ja-JP" altLang="en-US" sz="1000" dirty="0">
                          <a:latin typeface="メイリオ" panose="020B0604030504040204" pitchFamily="50" charset="-128"/>
                          <a:ea typeface="メイリオ" panose="020B0604030504040204" pitchFamily="50" charset="-128"/>
                        </a:rPr>
                        <a:t>　　　　　②　</a:t>
                      </a:r>
                      <a:r>
                        <a:rPr kumimoji="1" lang="en-US" altLang="ja-JP" sz="1000" dirty="0">
                          <a:latin typeface="メイリオ" panose="020B0604030504040204" pitchFamily="50" charset="-128"/>
                          <a:ea typeface="メイリオ" panose="020B0604030504040204" pitchFamily="50" charset="-128"/>
                        </a:rPr>
                        <a:t>9</a:t>
                      </a:r>
                      <a:r>
                        <a:rPr kumimoji="1" lang="ja-JP" altLang="en-US" sz="1000" dirty="0">
                          <a:latin typeface="メイリオ" panose="020B0604030504040204" pitchFamily="50" charset="-128"/>
                          <a:ea typeface="メイリオ" panose="020B0604030504040204" pitchFamily="50" charset="-128"/>
                        </a:rPr>
                        <a:t>月　</a:t>
                      </a:r>
                      <a:r>
                        <a:rPr kumimoji="1" lang="en-US" altLang="ja-JP" sz="1000" dirty="0">
                          <a:latin typeface="メイリオ" panose="020B0604030504040204" pitchFamily="50" charset="-128"/>
                          <a:ea typeface="メイリオ" panose="020B0604030504040204" pitchFamily="50" charset="-128"/>
                        </a:rPr>
                        <a:t>14</a:t>
                      </a:r>
                      <a:r>
                        <a:rPr kumimoji="1" lang="ja-JP" altLang="en-US" sz="1000" dirty="0">
                          <a:latin typeface="メイリオ" panose="020B0604030504040204" pitchFamily="50" charset="-128"/>
                          <a:ea typeface="メイリオ" panose="020B0604030504040204" pitchFamily="50" charset="-128"/>
                        </a:rPr>
                        <a:t>日</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火</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　</a:t>
                      </a:r>
                      <a:r>
                        <a:rPr kumimoji="1" lang="en-US" altLang="ja-JP" sz="900" dirty="0">
                          <a:latin typeface="メイリオ" panose="020B0604030504040204" pitchFamily="50" charset="-128"/>
                          <a:ea typeface="メイリオ" panose="020B0604030504040204" pitchFamily="50" charset="-128"/>
                        </a:rPr>
                        <a:t>15:00</a:t>
                      </a:r>
                      <a:r>
                        <a:rPr kumimoji="1" lang="ja-JP" altLang="en-US" sz="900" dirty="0">
                          <a:latin typeface="メイリオ" panose="020B0604030504040204" pitchFamily="50" charset="-128"/>
                          <a:ea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rPr>
                        <a:t>16:30</a:t>
                      </a:r>
                      <a:endParaRPr kumimoji="1" lang="ja-JP" altLang="en-US" sz="1200" spc="0" dirty="0"/>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latin typeface="メイリオ" panose="020B0604030504040204" pitchFamily="50" charset="-128"/>
                        <a:ea typeface="メイリオ" panose="020B0604030504040204" pitchFamily="50" charset="-128"/>
                      </a:endParaRP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900" spc="0" baseline="0" dirty="0">
                          <a:latin typeface="メイリオ" panose="020B0604030504040204" pitchFamily="50" charset="-128"/>
                          <a:ea typeface="メイリオ" panose="020B0604030504040204" pitchFamily="50" charset="-128"/>
                        </a:rPr>
                        <a:t>時　　間</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r>
                        <a:rPr kumimoji="1" lang="ja-JP" altLang="en-US" sz="1200" spc="0" dirty="0"/>
                        <a:t>～　</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33632850"/>
                  </a:ext>
                </a:extLst>
              </a:tr>
              <a:tr h="492514">
                <a:tc>
                  <a:txBody>
                    <a:bodyPr/>
                    <a:lstStyle/>
                    <a:p>
                      <a:pPr algn="dist"/>
                      <a:r>
                        <a:rPr kumimoji="1" lang="ja-JP" altLang="en-US" sz="800" dirty="0">
                          <a:latin typeface="メイリオ" panose="020B0604030504040204" pitchFamily="50" charset="-128"/>
                          <a:ea typeface="メイリオ" panose="020B0604030504040204" pitchFamily="50" charset="-128"/>
                        </a:rPr>
                        <a:t>この説明会を知ったのは</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l">
                        <a:lnSpc>
                          <a:spcPct val="150000"/>
                        </a:lnSpc>
                      </a:pPr>
                      <a:r>
                        <a:rPr kumimoji="1" lang="ja-JP" altLang="en-US" sz="800" dirty="0">
                          <a:latin typeface="メイリオ" panose="020B0604030504040204" pitchFamily="50" charset="-128"/>
                          <a:ea typeface="メイリオ" panose="020B0604030504040204" pitchFamily="50" charset="-128"/>
                        </a:rPr>
                        <a:t>①病院にチラシが置いてあった　　②医療機関連携コーディネーターからチラシをもらった　　③同僚から紹介された</a:t>
                      </a:r>
                      <a:endParaRPr kumimoji="1" lang="en-US" altLang="ja-JP" sz="800" dirty="0">
                        <a:latin typeface="メイリオ" panose="020B0604030504040204" pitchFamily="50" charset="-128"/>
                        <a:ea typeface="メイリオ" panose="020B0604030504040204" pitchFamily="50" charset="-128"/>
                      </a:endParaRPr>
                    </a:p>
                    <a:p>
                      <a:pPr algn="l">
                        <a:lnSpc>
                          <a:spcPct val="150000"/>
                        </a:lnSpc>
                      </a:pPr>
                      <a:r>
                        <a:rPr kumimoji="1" lang="ja-JP" altLang="en-US" sz="800" dirty="0">
                          <a:latin typeface="メイリオ" panose="020B0604030504040204" pitchFamily="50" charset="-128"/>
                          <a:ea typeface="メイリオ" panose="020B0604030504040204" pitchFamily="50" charset="-128"/>
                        </a:rPr>
                        <a:t>④その他（　　　　　　　　　　　　　　　　　　　　　　　　　　　　　　　　　　　　　　　　　　　　）</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3199342227"/>
                  </a:ext>
                </a:extLst>
              </a:tr>
              <a:tr h="828000">
                <a:tc>
                  <a:txBody>
                    <a:bodyPr/>
                    <a:lstStyle/>
                    <a:p>
                      <a:pPr algn="dist"/>
                      <a:r>
                        <a:rPr kumimoji="1" lang="ja-JP" altLang="en-US" sz="800" dirty="0">
                          <a:latin typeface="メイリオ" panose="020B0604030504040204" pitchFamily="50" charset="-128"/>
                          <a:ea typeface="メイリオ" panose="020B0604030504040204" pitchFamily="50" charset="-128"/>
                        </a:rPr>
                        <a:t>その他</a:t>
                      </a:r>
                    </a:p>
                  </a:txBody>
                  <a:tcPr marL="88920" marR="88920" marT="44460" marB="444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l">
                        <a:lnSpc>
                          <a:spcPct val="150000"/>
                        </a:lnSpc>
                      </a:pPr>
                      <a:r>
                        <a:rPr kumimoji="1" lang="ja-JP" altLang="en-US" sz="600" dirty="0">
                          <a:latin typeface="メイリオ" panose="020B0604030504040204" pitchFamily="50" charset="-128"/>
                          <a:ea typeface="メイリオ" panose="020B0604030504040204" pitchFamily="50" charset="-128"/>
                        </a:rPr>
                        <a:t>セミナーで聞いてみたいことやご質問などございましたらお書きください。</a:t>
                      </a:r>
                    </a:p>
                  </a:txBody>
                  <a:tcPr marL="88920" marR="88920" marT="44460" marB="444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8740395"/>
                  </a:ext>
                </a:extLst>
              </a:tr>
            </a:tbl>
          </a:graphicData>
        </a:graphic>
      </p:graphicFrame>
      <p:sp>
        <p:nvSpPr>
          <p:cNvPr id="13" name="テキスト ボックス 12">
            <a:extLst>
              <a:ext uri="{FF2B5EF4-FFF2-40B4-BE49-F238E27FC236}">
                <a16:creationId xmlns:a16="http://schemas.microsoft.com/office/drawing/2014/main" id="{EC27B160-3696-47CB-965F-1D01C65E1391}"/>
              </a:ext>
            </a:extLst>
          </p:cNvPr>
          <p:cNvSpPr txBox="1"/>
          <p:nvPr/>
        </p:nvSpPr>
        <p:spPr>
          <a:xfrm>
            <a:off x="378053" y="10296368"/>
            <a:ext cx="4753815" cy="200055"/>
          </a:xfrm>
          <a:prstGeom prst="rect">
            <a:avLst/>
          </a:prstGeom>
          <a:noFill/>
        </p:spPr>
        <p:txBody>
          <a:bodyPr wrap="square" rtlCol="0">
            <a:spAutoFit/>
          </a:bodyPr>
          <a:lstStyle/>
          <a:p>
            <a:r>
              <a:rPr lang="en-US" altLang="ja-JP" sz="700" dirty="0">
                <a:latin typeface="メイリオ" panose="020B0604030504040204" pitchFamily="50" charset="-128"/>
                <a:ea typeface="メイリオ" panose="020B0604030504040204" pitchFamily="50" charset="-128"/>
              </a:rPr>
              <a:t>※</a:t>
            </a:r>
            <a:r>
              <a:rPr lang="ja-JP" altLang="en-US" sz="700" dirty="0">
                <a:latin typeface="メイリオ" panose="020B0604030504040204" pitchFamily="50" charset="-128"/>
                <a:ea typeface="メイリオ" panose="020B0604030504040204" pitchFamily="50" charset="-128"/>
              </a:rPr>
              <a:t>お申込書に記載された個人情報については、説明会以外の目的には利用いたしません。</a:t>
            </a:r>
            <a:endParaRPr kumimoji="1" lang="ja-JP" altLang="en-US" sz="700"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CC71747F-BBAF-47D4-A4EB-BB6C87E7EFE3}"/>
              </a:ext>
            </a:extLst>
          </p:cNvPr>
          <p:cNvSpPr txBox="1"/>
          <p:nvPr/>
        </p:nvSpPr>
        <p:spPr>
          <a:xfrm>
            <a:off x="6524753" y="10284394"/>
            <a:ext cx="707797" cy="184666"/>
          </a:xfrm>
          <a:prstGeom prst="rect">
            <a:avLst/>
          </a:prstGeom>
          <a:noFill/>
        </p:spPr>
        <p:txBody>
          <a:bodyPr wrap="square" rtlCol="0">
            <a:spAutoFit/>
          </a:bodyPr>
          <a:lstStyle/>
          <a:p>
            <a:pPr algn="r"/>
            <a:r>
              <a:rPr lang="en-US" altLang="ja-JP" sz="600" dirty="0">
                <a:latin typeface="メイリオ" panose="020B0604030504040204" pitchFamily="50" charset="-128"/>
                <a:ea typeface="メイリオ" panose="020B0604030504040204" pitchFamily="50" charset="-128"/>
              </a:rPr>
              <a:t>20210803</a:t>
            </a:r>
            <a:endParaRPr kumimoji="1" lang="ja-JP" altLang="en-US" sz="600" dirty="0">
              <a:latin typeface="メイリオ" panose="020B0604030504040204" pitchFamily="50" charset="-128"/>
              <a:ea typeface="メイリオ" panose="020B0604030504040204" pitchFamily="50" charset="-128"/>
            </a:endParaRPr>
          </a:p>
        </p:txBody>
      </p:sp>
      <p:grpSp>
        <p:nvGrpSpPr>
          <p:cNvPr id="26" name="グループ化 25">
            <a:extLst>
              <a:ext uri="{FF2B5EF4-FFF2-40B4-BE49-F238E27FC236}">
                <a16:creationId xmlns:a16="http://schemas.microsoft.com/office/drawing/2014/main" id="{A38CF6FE-9E1E-483E-85DE-19DC3331149D}"/>
              </a:ext>
            </a:extLst>
          </p:cNvPr>
          <p:cNvGrpSpPr/>
          <p:nvPr/>
        </p:nvGrpSpPr>
        <p:grpSpPr>
          <a:xfrm>
            <a:off x="5048690" y="5250159"/>
            <a:ext cx="2037664" cy="1506636"/>
            <a:chOff x="3958006" y="4111818"/>
            <a:chExt cx="3146256" cy="1972590"/>
          </a:xfrm>
        </p:grpSpPr>
        <p:sp>
          <p:nvSpPr>
            <p:cNvPr id="20" name="四角形: メモ 19">
              <a:extLst>
                <a:ext uri="{FF2B5EF4-FFF2-40B4-BE49-F238E27FC236}">
                  <a16:creationId xmlns:a16="http://schemas.microsoft.com/office/drawing/2014/main" id="{B0C58459-7BCF-4FC6-93B4-38560F18DEAD}"/>
                </a:ext>
              </a:extLst>
            </p:cNvPr>
            <p:cNvSpPr/>
            <p:nvPr/>
          </p:nvSpPr>
          <p:spPr>
            <a:xfrm>
              <a:off x="3958006" y="4111818"/>
              <a:ext cx="3146256" cy="1946466"/>
            </a:xfrm>
            <a:prstGeom prst="foldedCorner">
              <a:avLst/>
            </a:prstGeom>
            <a:blipFill>
              <a:blip r:embed="rId2"/>
              <a:tile tx="0" ty="0" sx="100000" sy="100000" flip="none" algn="tl"/>
            </a:blip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spcAft>
                  <a:spcPts val="600"/>
                </a:spcAft>
              </a:pP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E128CD7D-2C66-4634-9C26-E526ADAE60B3}"/>
                </a:ext>
              </a:extLst>
            </p:cNvPr>
            <p:cNvSpPr txBox="1"/>
            <p:nvPr/>
          </p:nvSpPr>
          <p:spPr>
            <a:xfrm>
              <a:off x="3987618" y="4169965"/>
              <a:ext cx="3087032" cy="1914443"/>
            </a:xfrm>
            <a:prstGeom prst="rect">
              <a:avLst/>
            </a:prstGeom>
            <a:noFill/>
          </p:spPr>
          <p:txBody>
            <a:bodyPr wrap="square" rtlCol="0">
              <a:spAutoFit/>
            </a:bodyPr>
            <a:lstStyle/>
            <a:p>
              <a:pPr algn="ctr"/>
              <a:r>
                <a:rPr kumimoji="1" lang="ja-JP" altLang="en-US" sz="900" dirty="0">
                  <a:latin typeface="メイリオ" panose="020B0604030504040204" pitchFamily="50" charset="-128"/>
                  <a:ea typeface="メイリオ" panose="020B0604030504040204" pitchFamily="50" charset="-128"/>
                </a:rPr>
                <a:t>ワーキング・トライについて</a:t>
              </a:r>
            </a:p>
            <a:p>
              <a:pPr>
                <a:spcBef>
                  <a:spcPts val="300"/>
                </a:spcBef>
              </a:pPr>
              <a:r>
                <a:rPr kumimoji="1" lang="ja-JP" altLang="en-US" sz="900" dirty="0">
                  <a:latin typeface="メイリオ" panose="020B0604030504040204" pitchFamily="50" charset="-128"/>
                  <a:ea typeface="メイリオ" panose="020B0604030504040204" pitchFamily="50" charset="-128"/>
                </a:rPr>
                <a:t>　</a:t>
              </a:r>
              <a:r>
                <a:rPr kumimoji="1" lang="ja-JP" altLang="en-US" sz="800" dirty="0">
                  <a:latin typeface="メイリオ" panose="020B0604030504040204" pitchFamily="50" charset="-128"/>
                  <a:ea typeface="メイリオ" panose="020B0604030504040204" pitchFamily="50" charset="-128"/>
                </a:rPr>
                <a:t>社会福祉法人</a:t>
              </a:r>
              <a:r>
                <a:rPr kumimoji="1" lang="en-US" altLang="ja-JP" sz="800" dirty="0">
                  <a:latin typeface="メイリオ" panose="020B0604030504040204" pitchFamily="50" charset="-128"/>
                  <a:ea typeface="メイリオ" panose="020B0604030504040204" pitchFamily="50" charset="-128"/>
                </a:rPr>
                <a:t>JHC</a:t>
              </a:r>
              <a:r>
                <a:rPr kumimoji="1" lang="ja-JP" altLang="en-US" sz="800" dirty="0">
                  <a:latin typeface="メイリオ" panose="020B0604030504040204" pitchFamily="50" charset="-128"/>
                  <a:ea typeface="メイリオ" panose="020B0604030504040204" pitchFamily="50" charset="-128"/>
                </a:rPr>
                <a:t>板橋会が運営する障害者就業・生活支援センターで</a:t>
              </a:r>
              <a:r>
                <a:rPr kumimoji="1" lang="en-US" altLang="ja-JP" sz="800" dirty="0">
                  <a:latin typeface="メイリオ" panose="020B0604030504040204" pitchFamily="50" charset="-128"/>
                  <a:ea typeface="メイリオ" panose="020B0604030504040204" pitchFamily="50" charset="-128"/>
                </a:rPr>
                <a:t>2001</a:t>
              </a:r>
              <a:r>
                <a:rPr kumimoji="1" lang="ja-JP" altLang="en-US" sz="800" dirty="0">
                  <a:latin typeface="メイリオ" panose="020B0604030504040204" pitchFamily="50" charset="-128"/>
                  <a:ea typeface="メイリオ" panose="020B0604030504040204" pitchFamily="50" charset="-128"/>
                </a:rPr>
                <a:t>年に設立。</a:t>
              </a:r>
              <a:r>
                <a:rPr lang="ja-JP" altLang="en-US" sz="800" dirty="0">
                  <a:latin typeface="メイリオ" panose="020B0604030504040204" pitchFamily="50" charset="-128"/>
                  <a:ea typeface="メイリオ" panose="020B0604030504040204" pitchFamily="50" charset="-128"/>
                </a:rPr>
                <a:t>障害者を対象としたの</a:t>
              </a:r>
              <a:r>
                <a:rPr kumimoji="1" lang="ja-JP" altLang="en-US" sz="800" dirty="0">
                  <a:latin typeface="メイリオ" panose="020B0604030504040204" pitchFamily="50" charset="-128"/>
                  <a:ea typeface="メイリオ" panose="020B0604030504040204" pitchFamily="50" charset="-128"/>
                </a:rPr>
                <a:t>就労支援サービスを行っている。サービスの範囲は就労準備アセスメントから職場定着支援まで多岐に渡る。</a:t>
              </a:r>
            </a:p>
            <a:p>
              <a:pPr>
                <a:spcBef>
                  <a:spcPts val="300"/>
                </a:spcBef>
              </a:pPr>
              <a:r>
                <a:rPr kumimoji="1" lang="ja-JP" altLang="en-US" sz="8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患者様の就労に関するご相談は、当センター医療機関連携コーディネーターにお問合せください。</a:t>
              </a:r>
              <a:endParaRPr kumimoji="1" lang="ja-JP" altLang="en-US" sz="500" dirty="0">
                <a:latin typeface="メイリオ" panose="020B0604030504040204" pitchFamily="50" charset="-128"/>
                <a:ea typeface="メイリオ" panose="020B0604030504040204" pitchFamily="50" charset="-128"/>
              </a:endParaRPr>
            </a:p>
          </p:txBody>
        </p:sp>
      </p:grpSp>
      <p:sp>
        <p:nvSpPr>
          <p:cNvPr id="39" name="角丸四角形 13">
            <a:extLst>
              <a:ext uri="{FF2B5EF4-FFF2-40B4-BE49-F238E27FC236}">
                <a16:creationId xmlns:a16="http://schemas.microsoft.com/office/drawing/2014/main" id="{7E379611-AA9D-48FE-B626-BDC6F0D82515}"/>
              </a:ext>
            </a:extLst>
          </p:cNvPr>
          <p:cNvSpPr/>
          <p:nvPr/>
        </p:nvSpPr>
        <p:spPr>
          <a:xfrm>
            <a:off x="728578" y="4743139"/>
            <a:ext cx="6104107" cy="363810"/>
          </a:xfrm>
          <a:prstGeom prst="roundRect">
            <a:avLst>
              <a:gd name="adj" fmla="val 6185"/>
            </a:avLst>
          </a:prstGeom>
          <a:blipFill>
            <a:blip r:embed="rId2"/>
            <a:tile tx="0" ty="0" sx="100000" sy="100000" flip="none" algn="tl"/>
          </a:blipFill>
          <a:ln w="1905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accent6">
                    <a:lumMod val="50000"/>
                  </a:schemeClr>
                </a:solidFill>
                <a:latin typeface="メイリオ" pitchFamily="50" charset="-128"/>
                <a:ea typeface="メイリオ" pitchFamily="50" charset="-128"/>
                <a:cs typeface="メイリオ" pitchFamily="50" charset="-128"/>
              </a:rPr>
              <a:t>医療従事者のための医療連携オンラインセミナー　参加申込書</a:t>
            </a:r>
            <a:endParaRPr kumimoji="1" lang="ja-JP" altLang="en-US" sz="1600" dirty="0"/>
          </a:p>
        </p:txBody>
      </p:sp>
      <p:sp>
        <p:nvSpPr>
          <p:cNvPr id="31" name="テキスト ボックス 30">
            <a:extLst>
              <a:ext uri="{FF2B5EF4-FFF2-40B4-BE49-F238E27FC236}">
                <a16:creationId xmlns:a16="http://schemas.microsoft.com/office/drawing/2014/main" id="{ED26A91C-DD10-4200-A944-552A7037E61C}"/>
              </a:ext>
            </a:extLst>
          </p:cNvPr>
          <p:cNvSpPr txBox="1"/>
          <p:nvPr/>
        </p:nvSpPr>
        <p:spPr>
          <a:xfrm>
            <a:off x="378054" y="6440121"/>
            <a:ext cx="4673608" cy="523220"/>
          </a:xfrm>
          <a:prstGeom prst="rect">
            <a:avLst/>
          </a:prstGeom>
          <a:noFill/>
        </p:spPr>
        <p:txBody>
          <a:bodyPr wrap="square" rtlCol="0">
            <a:spAutoFit/>
          </a:bodyPr>
          <a:lstStyle/>
          <a:p>
            <a:r>
              <a:rPr lang="en-US" altLang="ja-JP" sz="1400" b="1" dirty="0">
                <a:solidFill>
                  <a:srgbClr val="0033CC"/>
                </a:solidFill>
                <a:latin typeface="メイリオ" panose="020B0604030504040204" pitchFamily="50" charset="-128"/>
                <a:ea typeface="メイリオ" panose="020B0604030504040204" pitchFamily="50" charset="-128"/>
                <a:cs typeface="Kozuka Gothic Pro B" charset="-128"/>
              </a:rPr>
              <a:t>FAX</a:t>
            </a:r>
            <a:r>
              <a:rPr lang="ja-JP" altLang="en-US" sz="1400" b="1" dirty="0">
                <a:solidFill>
                  <a:srgbClr val="0033CC"/>
                </a:solidFill>
                <a:latin typeface="メイリオ" panose="020B0604030504040204" pitchFamily="50" charset="-128"/>
                <a:ea typeface="メイリオ" panose="020B0604030504040204" pitchFamily="50" charset="-128"/>
                <a:cs typeface="Kozuka Gothic Pro B" charset="-128"/>
              </a:rPr>
              <a:t>：</a:t>
            </a:r>
            <a:r>
              <a:rPr lang="en-US" altLang="ja-JP" sz="1400" b="1" dirty="0">
                <a:solidFill>
                  <a:srgbClr val="0033CC"/>
                </a:solidFill>
                <a:latin typeface="メイリオ" panose="020B0604030504040204" pitchFamily="50" charset="-128"/>
                <a:ea typeface="メイリオ" panose="020B0604030504040204" pitchFamily="50" charset="-128"/>
                <a:cs typeface="Kozuka Gothic Pro B" charset="-128"/>
              </a:rPr>
              <a:t>03(3554)8202</a:t>
            </a:r>
            <a:r>
              <a:rPr lang="ja-JP" altLang="en-US" sz="1400" b="1" dirty="0">
                <a:solidFill>
                  <a:srgbClr val="0033CC"/>
                </a:solidFill>
                <a:latin typeface="メイリオ" panose="020B0604030504040204" pitchFamily="50" charset="-128"/>
                <a:ea typeface="メイリオ" panose="020B0604030504040204" pitchFamily="50" charset="-128"/>
                <a:cs typeface="Kozuka Gothic Pro B" charset="-128"/>
              </a:rPr>
              <a:t>　</a:t>
            </a:r>
            <a:r>
              <a:rPr lang="en-US" altLang="ja-JP" sz="800" dirty="0">
                <a:solidFill>
                  <a:srgbClr val="0033CC"/>
                </a:solidFill>
                <a:latin typeface="メイリオ" panose="020B0604030504040204" pitchFamily="50" charset="-128"/>
                <a:ea typeface="メイリオ" panose="020B0604030504040204" pitchFamily="50" charset="-128"/>
                <a:cs typeface="Kozuka Gothic Pro B" charset="-128"/>
              </a:rPr>
              <a:t>※</a:t>
            </a:r>
            <a:r>
              <a:rPr lang="ja-JP" altLang="en-US" sz="800" dirty="0">
                <a:solidFill>
                  <a:srgbClr val="0033CC"/>
                </a:solidFill>
                <a:latin typeface="メイリオ" panose="020B0604030504040204" pitchFamily="50" charset="-128"/>
                <a:ea typeface="メイリオ" panose="020B0604030504040204" pitchFamily="50" charset="-128"/>
                <a:cs typeface="Kozuka Gothic Pro B" charset="-128"/>
              </a:rPr>
              <a:t>送付状不要　</a:t>
            </a:r>
            <a:endParaRPr lang="en-US" altLang="ja-JP" sz="1400" dirty="0">
              <a:solidFill>
                <a:srgbClr val="0033CC"/>
              </a:solidFill>
              <a:latin typeface="メイリオ" panose="020B0604030504040204" pitchFamily="50" charset="-128"/>
              <a:ea typeface="メイリオ" panose="020B0604030504040204" pitchFamily="50" charset="-128"/>
              <a:cs typeface="Kozuka Gothic Pro B" charset="-128"/>
            </a:endParaRPr>
          </a:p>
          <a:p>
            <a:r>
              <a:rPr lang="en-US" altLang="ja-JP" sz="1400" b="1" dirty="0">
                <a:solidFill>
                  <a:srgbClr val="0033CC"/>
                </a:solidFill>
                <a:latin typeface="メイリオ" panose="020B0604030504040204" pitchFamily="50" charset="-128"/>
                <a:ea typeface="メイリオ" panose="020B0604030504040204" pitchFamily="50" charset="-128"/>
              </a:rPr>
              <a:t>e-mail</a:t>
            </a:r>
            <a:r>
              <a:rPr lang="ja-JP" altLang="en-US" sz="1400" b="1" dirty="0">
                <a:solidFill>
                  <a:srgbClr val="0033CC"/>
                </a:solidFill>
                <a:latin typeface="メイリオ" panose="020B0604030504040204" pitchFamily="50" charset="-128"/>
                <a:ea typeface="メイリオ" panose="020B0604030504040204" pitchFamily="50" charset="-128"/>
                <a:cs typeface="Kozuka Gothic Pro B" charset="-128"/>
              </a:rPr>
              <a:t>：</a:t>
            </a:r>
            <a:r>
              <a:rPr lang="en-US" altLang="ja-JP" sz="1200" b="1" dirty="0">
                <a:solidFill>
                  <a:srgbClr val="0033CC"/>
                </a:solidFill>
                <a:latin typeface="メイリオ" panose="020B0604030504040204" pitchFamily="50" charset="-128"/>
                <a:ea typeface="メイリオ" panose="020B0604030504040204" pitchFamily="50" charset="-128"/>
                <a:cs typeface="Kozuka Gothic Pro B" charset="-128"/>
              </a:rPr>
              <a:t>hataraku@jhcitabashikai.onmicrosoft.com</a:t>
            </a:r>
            <a:endParaRPr kumimoji="1" lang="ja-JP" altLang="en-US" sz="1200" b="1" dirty="0">
              <a:solidFill>
                <a:srgbClr val="0033CC"/>
              </a:solidFill>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74D369F1-01B6-424D-A304-02A0F25568ED}"/>
              </a:ext>
            </a:extLst>
          </p:cNvPr>
          <p:cNvSpPr txBox="1"/>
          <p:nvPr/>
        </p:nvSpPr>
        <p:spPr>
          <a:xfrm>
            <a:off x="410966" y="5127166"/>
            <a:ext cx="4331733" cy="1189021"/>
          </a:xfrm>
          <a:prstGeom prst="rect">
            <a:avLst/>
          </a:prstGeom>
          <a:noFill/>
        </p:spPr>
        <p:txBody>
          <a:bodyPr wrap="square" lIns="186922" tIns="93461" rIns="186922" bIns="93461" rtlCol="0">
            <a:spAutoFit/>
          </a:bodyPr>
          <a:lstStyle/>
          <a:p>
            <a:pPr>
              <a:lnSpc>
                <a:spcPct val="150000"/>
              </a:lnSpc>
            </a:pPr>
            <a:r>
              <a:rPr lang="ja-JP" altLang="en-US" sz="1000" u="sng" dirty="0">
                <a:latin typeface="メイリオ" pitchFamily="50" charset="-128"/>
                <a:ea typeface="メイリオ" pitchFamily="50" charset="-128"/>
                <a:cs typeface="メイリオ" pitchFamily="50" charset="-128"/>
              </a:rPr>
              <a:t>お申込みのご案内</a:t>
            </a:r>
            <a:endParaRPr lang="en-US" altLang="ja-JP" sz="1000" u="sng" dirty="0">
              <a:latin typeface="メイリオ" pitchFamily="50" charset="-128"/>
              <a:ea typeface="メイリオ" pitchFamily="50" charset="-128"/>
              <a:cs typeface="メイリオ" pitchFamily="50" charset="-128"/>
            </a:endParaRPr>
          </a:p>
          <a:p>
            <a:pPr marL="171450" indent="-171450">
              <a:spcBef>
                <a:spcPts val="600"/>
              </a:spcBef>
              <a:buFont typeface="Arial" panose="020B0604020202020204" pitchFamily="34" charset="0"/>
              <a:buChar char="•"/>
            </a:pPr>
            <a:r>
              <a:rPr lang="ja-JP" altLang="en-US" sz="1000" dirty="0">
                <a:latin typeface="メイリオ" pitchFamily="50" charset="-128"/>
                <a:ea typeface="メイリオ" pitchFamily="50" charset="-128"/>
                <a:cs typeface="メイリオ" pitchFamily="50" charset="-128"/>
              </a:rPr>
              <a:t>下記の項目にご記入の上、メールまたは</a:t>
            </a:r>
            <a:r>
              <a:rPr lang="en-US" altLang="ja-JP" sz="1000" dirty="0">
                <a:latin typeface="メイリオ" pitchFamily="50" charset="-128"/>
                <a:ea typeface="メイリオ" pitchFamily="50" charset="-128"/>
                <a:cs typeface="メイリオ" pitchFamily="50" charset="-128"/>
              </a:rPr>
              <a:t>FAX</a:t>
            </a:r>
            <a:r>
              <a:rPr lang="ja-JP" altLang="en-US" sz="1000" dirty="0">
                <a:latin typeface="メイリオ" pitchFamily="50" charset="-128"/>
                <a:ea typeface="メイリオ" pitchFamily="50" charset="-128"/>
                <a:cs typeface="メイリオ" pitchFamily="50" charset="-128"/>
              </a:rPr>
              <a:t>でお申込みください。</a:t>
            </a:r>
            <a:endParaRPr lang="en-US" altLang="ja-JP" sz="1000" dirty="0">
              <a:latin typeface="メイリオ" pitchFamily="50" charset="-128"/>
              <a:ea typeface="メイリオ" pitchFamily="50" charset="-128"/>
              <a:cs typeface="メイリオ" pitchFamily="50" charset="-128"/>
            </a:endParaRPr>
          </a:p>
          <a:p>
            <a:pPr marL="171450" indent="-171450">
              <a:spcBef>
                <a:spcPts val="600"/>
              </a:spcBef>
              <a:buFont typeface="Arial" panose="020B0604020202020204" pitchFamily="34" charset="0"/>
              <a:buChar char="•"/>
            </a:pPr>
            <a:r>
              <a:rPr lang="en-US" altLang="ja-JP" sz="1000" dirty="0">
                <a:latin typeface="メイリオ" pitchFamily="50" charset="-128"/>
                <a:ea typeface="メイリオ" pitchFamily="50" charset="-128"/>
                <a:cs typeface="メイリオ" pitchFamily="50" charset="-128"/>
              </a:rPr>
              <a:t>Zoom</a:t>
            </a:r>
            <a:r>
              <a:rPr lang="ja-JP" altLang="en-US" sz="1000" dirty="0">
                <a:latin typeface="メイリオ" pitchFamily="50" charset="-128"/>
                <a:ea typeface="メイリオ" pitchFamily="50" charset="-128"/>
                <a:cs typeface="メイリオ" pitchFamily="50" charset="-128"/>
              </a:rPr>
              <a:t>によるオンラインセミナーです。お申込みいただいた方には、お申込書にご記入いただいたメールアドレスに</a:t>
            </a:r>
            <a:r>
              <a:rPr lang="en-US" altLang="ja-JP" sz="1000" dirty="0">
                <a:latin typeface="メイリオ" pitchFamily="50" charset="-128"/>
                <a:ea typeface="メイリオ" pitchFamily="50" charset="-128"/>
                <a:cs typeface="メイリオ" pitchFamily="50" charset="-128"/>
              </a:rPr>
              <a:t>Zoom</a:t>
            </a:r>
            <a:r>
              <a:rPr lang="ja-JP" altLang="en-US" sz="1000" dirty="0">
                <a:latin typeface="メイリオ" pitchFamily="50" charset="-128"/>
                <a:ea typeface="メイリオ" pitchFamily="50" charset="-128"/>
                <a:cs typeface="メイリオ" pitchFamily="50" charset="-128"/>
              </a:rPr>
              <a:t>入室案内を　お送りします。</a:t>
            </a:r>
            <a:endParaRPr lang="en-US" altLang="ja-JP" sz="1000" dirty="0">
              <a:latin typeface="メイリオ" pitchFamily="50" charset="-128"/>
              <a:ea typeface="メイリオ" pitchFamily="50" charset="-128"/>
              <a:cs typeface="メイリオ" pitchFamily="50" charset="-128"/>
            </a:endParaRPr>
          </a:p>
        </p:txBody>
      </p:sp>
      <p:sp>
        <p:nvSpPr>
          <p:cNvPr id="28" name="正方形/長方形 27">
            <a:extLst>
              <a:ext uri="{FF2B5EF4-FFF2-40B4-BE49-F238E27FC236}">
                <a16:creationId xmlns:a16="http://schemas.microsoft.com/office/drawing/2014/main" id="{50FFBAD9-34D5-4BB2-A26A-B3D3B4ADA9D6}"/>
              </a:ext>
            </a:extLst>
          </p:cNvPr>
          <p:cNvSpPr/>
          <p:nvPr/>
        </p:nvSpPr>
        <p:spPr>
          <a:xfrm>
            <a:off x="1100923" y="1399862"/>
            <a:ext cx="4014121" cy="929931"/>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a:tabLst>
                <a:tab pos="5927750" algn="l"/>
                <a:tab pos="6539050" algn="l"/>
              </a:tabLst>
            </a:pPr>
            <a:r>
              <a:rPr lang="ja-JP" altLang="en-US" sz="1100" dirty="0">
                <a:latin typeface="メイリオ" panose="020B0604030504040204" pitchFamily="50" charset="-128"/>
                <a:ea typeface="メイリオ" panose="020B0604030504040204" pitchFamily="50" charset="-128"/>
              </a:rPr>
              <a:t>　病気とつき合いながら働き続けている当事者へのインタビュービデオをご覧いただきます。病気の状況や就職までの経緯、離職して就労訓練を受けながら再就職を目指した経験、そして病院やワーキング・トライをはじめとする就労支援機関との関わり方などをお話しいただきます。</a:t>
            </a:r>
            <a:endParaRPr lang="en-US" altLang="ja-JP" sz="1100" dirty="0">
              <a:latin typeface="メイリオ" panose="020B0604030504040204" pitchFamily="50" charset="-128"/>
              <a:ea typeface="メイリオ" panose="020B0604030504040204" pitchFamily="50" charset="-128"/>
            </a:endParaRPr>
          </a:p>
        </p:txBody>
      </p:sp>
      <p:grpSp>
        <p:nvGrpSpPr>
          <p:cNvPr id="8" name="グループ化 7">
            <a:extLst>
              <a:ext uri="{FF2B5EF4-FFF2-40B4-BE49-F238E27FC236}">
                <a16:creationId xmlns:a16="http://schemas.microsoft.com/office/drawing/2014/main" id="{F63F861F-95A7-4783-B4AA-26701F4010EE}"/>
              </a:ext>
            </a:extLst>
          </p:cNvPr>
          <p:cNvGrpSpPr/>
          <p:nvPr/>
        </p:nvGrpSpPr>
        <p:grpSpPr>
          <a:xfrm>
            <a:off x="5190890" y="1458702"/>
            <a:ext cx="1763833" cy="719328"/>
            <a:chOff x="4840167" y="3529460"/>
            <a:chExt cx="1960811" cy="822253"/>
          </a:xfrm>
        </p:grpSpPr>
        <p:pic>
          <p:nvPicPr>
            <p:cNvPr id="33" name="図 32" descr="テーブル, 部屋 が含まれている画像&#10;&#10;自動的に生成された説明">
              <a:extLst>
                <a:ext uri="{FF2B5EF4-FFF2-40B4-BE49-F238E27FC236}">
                  <a16:creationId xmlns:a16="http://schemas.microsoft.com/office/drawing/2014/main" id="{67E74B1F-6DB2-48B9-84B7-A6EB503D25F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2079" b="52586"/>
            <a:stretch/>
          </p:blipFill>
          <p:spPr>
            <a:xfrm flipH="1">
              <a:off x="4840167" y="3529460"/>
              <a:ext cx="847221" cy="822253"/>
            </a:xfrm>
            <a:prstGeom prst="rect">
              <a:avLst/>
            </a:prstGeom>
          </p:spPr>
        </p:pic>
        <p:pic>
          <p:nvPicPr>
            <p:cNvPr id="34" name="図 33" descr="部屋 が含まれている画像&#10;&#10;自動的に生成された説明">
              <a:extLst>
                <a:ext uri="{FF2B5EF4-FFF2-40B4-BE49-F238E27FC236}">
                  <a16:creationId xmlns:a16="http://schemas.microsoft.com/office/drawing/2014/main" id="{B20868C0-7694-4B9A-A750-B92765C04BB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6767" b="33977"/>
            <a:stretch/>
          </p:blipFill>
          <p:spPr>
            <a:xfrm>
              <a:off x="5882083" y="3539873"/>
              <a:ext cx="918895" cy="811840"/>
            </a:xfrm>
            <a:prstGeom prst="rect">
              <a:avLst/>
            </a:prstGeom>
          </p:spPr>
        </p:pic>
      </p:grpSp>
      <p:sp>
        <p:nvSpPr>
          <p:cNvPr id="5" name="四角形: 角を丸くする 4">
            <a:extLst>
              <a:ext uri="{FF2B5EF4-FFF2-40B4-BE49-F238E27FC236}">
                <a16:creationId xmlns:a16="http://schemas.microsoft.com/office/drawing/2014/main" id="{AE7AF84C-43F6-4018-803A-77785478994D}"/>
              </a:ext>
            </a:extLst>
          </p:cNvPr>
          <p:cNvSpPr/>
          <p:nvPr/>
        </p:nvSpPr>
        <p:spPr>
          <a:xfrm>
            <a:off x="2038086" y="2622595"/>
            <a:ext cx="3485091" cy="1454105"/>
          </a:xfrm>
          <a:prstGeom prst="roundRect">
            <a:avLst/>
          </a:prstGeom>
          <a:ln>
            <a:solidFill>
              <a:srgbClr val="3399FF"/>
            </a:solidFill>
          </a:ln>
        </p:spPr>
        <p:style>
          <a:lnRef idx="2">
            <a:schemeClr val="accent1"/>
          </a:lnRef>
          <a:fillRef idx="1">
            <a:schemeClr val="lt1"/>
          </a:fillRef>
          <a:effectRef idx="0">
            <a:schemeClr val="accent1"/>
          </a:effectRef>
          <a:fontRef idx="minor">
            <a:schemeClr val="dk1"/>
          </a:fontRef>
        </p:style>
        <p:txBody>
          <a:bodyPr rtlCol="0" anchor="ctr"/>
          <a:lstStyle/>
          <a:p>
            <a:pPr algn="ctr">
              <a:spcAft>
                <a:spcPts val="600"/>
              </a:spcAft>
            </a:pPr>
            <a:r>
              <a:rPr kumimoji="1" lang="ja-JP" altLang="en-US" sz="1200" b="1" u="sng" dirty="0">
                <a:solidFill>
                  <a:schemeClr val="tx1"/>
                </a:solidFill>
                <a:latin typeface="メイリオ" panose="020B0604030504040204" pitchFamily="50" charset="-128"/>
                <a:ea typeface="メイリオ" panose="020B0604030504040204" pitchFamily="50" charset="-128"/>
              </a:rPr>
              <a:t>セミナー　コンテンツ</a:t>
            </a:r>
          </a:p>
          <a:p>
            <a:pPr marL="363538" indent="-266700">
              <a:spcBef>
                <a:spcPts val="600"/>
              </a:spcBef>
              <a:buFont typeface="+mj-lt"/>
              <a:buAutoNum type="arabicPeriod"/>
            </a:pPr>
            <a:r>
              <a:rPr lang="ja-JP" altLang="en-US" sz="1100" dirty="0">
                <a:solidFill>
                  <a:schemeClr val="tx1"/>
                </a:solidFill>
                <a:latin typeface="メイリオ" panose="020B0604030504040204" pitchFamily="50" charset="-128"/>
                <a:ea typeface="メイリオ" panose="020B0604030504040204" pitchFamily="50" charset="-128"/>
              </a:rPr>
              <a:t>当事者の体験インタビュー</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363538" indent="-266700">
              <a:spcBef>
                <a:spcPts val="600"/>
              </a:spcBef>
              <a:buFont typeface="+mj-lt"/>
              <a:buAutoNum type="arabicPeriod"/>
            </a:pPr>
            <a:r>
              <a:rPr kumimoji="1" lang="ja-JP" altLang="en-US" sz="1100" dirty="0">
                <a:solidFill>
                  <a:schemeClr val="tx1"/>
                </a:solidFill>
                <a:latin typeface="メイリオ" panose="020B0604030504040204" pitchFamily="50" charset="-128"/>
                <a:ea typeface="メイリオ" panose="020B0604030504040204" pitchFamily="50" charset="-128"/>
              </a:rPr>
              <a:t>様々な就労支援サービス</a:t>
            </a:r>
          </a:p>
          <a:p>
            <a:pPr marL="363538" indent="-266700">
              <a:spcBef>
                <a:spcPts val="600"/>
              </a:spcBef>
              <a:buFont typeface="+mj-lt"/>
              <a:buAutoNum type="arabicPeriod"/>
            </a:pPr>
            <a:r>
              <a:rPr kumimoji="1" lang="ja-JP" altLang="en-US" sz="1100" dirty="0">
                <a:solidFill>
                  <a:schemeClr val="tx1"/>
                </a:solidFill>
                <a:latin typeface="メイリオ" panose="020B0604030504040204" pitchFamily="50" charset="-128"/>
                <a:ea typeface="メイリオ" panose="020B0604030504040204" pitchFamily="50" charset="-128"/>
              </a:rPr>
              <a:t>医療機関連携コーディネーターとは</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363538" indent="-266700">
              <a:spcBef>
                <a:spcPts val="600"/>
              </a:spcBef>
              <a:buFont typeface="+mj-lt"/>
              <a:buAutoNum type="arabicPeriod"/>
            </a:pPr>
            <a:r>
              <a:rPr kumimoji="1" lang="ja-JP" altLang="en-US" sz="1100" dirty="0">
                <a:solidFill>
                  <a:schemeClr val="tx1"/>
                </a:solidFill>
                <a:latin typeface="メイリオ" panose="020B0604030504040204" pitchFamily="50" charset="-128"/>
                <a:ea typeface="メイリオ" panose="020B0604030504040204" pitchFamily="50" charset="-128"/>
              </a:rPr>
              <a:t>質問コーナー</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7" name="スクロール: 横 6">
            <a:extLst>
              <a:ext uri="{FF2B5EF4-FFF2-40B4-BE49-F238E27FC236}">
                <a16:creationId xmlns:a16="http://schemas.microsoft.com/office/drawing/2014/main" id="{A85B978F-4995-4550-96A9-DE7C46594088}"/>
              </a:ext>
            </a:extLst>
          </p:cNvPr>
          <p:cNvSpPr/>
          <p:nvPr/>
        </p:nvSpPr>
        <p:spPr>
          <a:xfrm>
            <a:off x="1617667" y="418278"/>
            <a:ext cx="4325929" cy="779964"/>
          </a:xfrm>
          <a:prstGeom prst="horizontalScroll">
            <a:avLst/>
          </a:prstGeom>
          <a:solidFill>
            <a:srgbClr val="FFE5FF"/>
          </a:solid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accent6">
                    <a:lumMod val="50000"/>
                  </a:schemeClr>
                </a:solidFill>
                <a:latin typeface="メイリオ" pitchFamily="50" charset="-128"/>
                <a:ea typeface="メイリオ" pitchFamily="50" charset="-128"/>
                <a:cs typeface="メイリオ" pitchFamily="50" charset="-128"/>
              </a:rPr>
              <a:t>当事者の体験インタビュー</a:t>
            </a:r>
            <a:endParaRPr lang="en-US" altLang="ja-JP" sz="1100" dirty="0">
              <a:solidFill>
                <a:schemeClr val="accent6">
                  <a:lumMod val="50000"/>
                </a:schemeClr>
              </a:solidFill>
              <a:latin typeface="メイリオ" pitchFamily="50" charset="-128"/>
              <a:ea typeface="メイリオ" pitchFamily="50" charset="-128"/>
              <a:cs typeface="メイリオ" pitchFamily="50" charset="-128"/>
            </a:endParaRPr>
          </a:p>
          <a:p>
            <a:pPr algn="ctr">
              <a:lnSpc>
                <a:spcPct val="150000"/>
              </a:lnSpc>
            </a:pPr>
            <a:r>
              <a:rPr lang="ja-JP" altLang="en-US" sz="1400" b="1" dirty="0">
                <a:solidFill>
                  <a:schemeClr val="accent6">
                    <a:lumMod val="50000"/>
                  </a:schemeClr>
                </a:solidFill>
                <a:latin typeface="メイリオ" pitchFamily="50" charset="-128"/>
                <a:ea typeface="メイリオ" pitchFamily="50" charset="-128"/>
                <a:cs typeface="メイリオ" pitchFamily="50" charset="-128"/>
              </a:rPr>
              <a:t>「心の病気を抱えながら働き続けてきた歩み」</a:t>
            </a:r>
          </a:p>
        </p:txBody>
      </p:sp>
    </p:spTree>
    <p:extLst>
      <p:ext uri="{BB962C8B-B14F-4D97-AF65-F5344CB8AC3E}">
        <p14:creationId xmlns:p14="http://schemas.microsoft.com/office/powerpoint/2010/main" val="4101348857"/>
      </p:ext>
    </p:extLst>
  </p:cSld>
  <p:clrMapOvr>
    <a:masterClrMapping/>
  </p:clrMapOvr>
</p:sld>
</file>

<file path=ppt/theme/theme1.xml><?xml version="1.0" encoding="utf-8"?>
<a:theme xmlns:a="http://schemas.openxmlformats.org/drawingml/2006/main" name="A4サイズ新規ファイル">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1800_hanami_party_info.potx" id="{FAD20CDC-8061-4AC5-BB51-BC5DCD4D8A76}" vid="{5BF9A7BB-2EC5-49B1-A283-44CD9D6D947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21800_hanami_party_info</Template>
  <TotalTime>1548</TotalTime>
  <Words>573</Words>
  <Application>Microsoft Office PowerPoint</Application>
  <PresentationFormat>ユーザー設定</PresentationFormat>
  <Paragraphs>52</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AR P丸ゴシック体M</vt:lpstr>
      <vt:lpstr>メイリオ</vt:lpstr>
      <vt:lpstr>Arial</vt:lpstr>
      <vt:lpstr>Calibri</vt:lpstr>
      <vt:lpstr>A4サイズ新規ファイル</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工藤  雅子</dc:creator>
  <cp:lastModifiedBy>工藤雅子</cp:lastModifiedBy>
  <cp:revision>125</cp:revision>
  <cp:lastPrinted>2021-08-03T01:32:22Z</cp:lastPrinted>
  <dcterms:created xsi:type="dcterms:W3CDTF">2021-05-25T04:40:25Z</dcterms:created>
  <dcterms:modified xsi:type="dcterms:W3CDTF">2021-08-03T04:46:03Z</dcterms:modified>
</cp:coreProperties>
</file>